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78" r:id="rId2"/>
    <p:sldId id="277" r:id="rId3"/>
    <p:sldId id="283" r:id="rId4"/>
    <p:sldId id="276" r:id="rId5"/>
    <p:sldId id="275" r:id="rId6"/>
    <p:sldId id="280" r:id="rId7"/>
    <p:sldId id="287" r:id="rId8"/>
    <p:sldId id="288" r:id="rId9"/>
    <p:sldId id="265" r:id="rId10"/>
    <p:sldId id="274" r:id="rId11"/>
    <p:sldId id="294" r:id="rId12"/>
    <p:sldId id="291" r:id="rId13"/>
    <p:sldId id="316" r:id="rId14"/>
    <p:sldId id="304" r:id="rId15"/>
    <p:sldId id="296" r:id="rId16"/>
    <p:sldId id="297" r:id="rId17"/>
    <p:sldId id="298" r:id="rId18"/>
    <p:sldId id="301" r:id="rId19"/>
    <p:sldId id="295" r:id="rId20"/>
    <p:sldId id="292" r:id="rId21"/>
    <p:sldId id="303" r:id="rId22"/>
    <p:sldId id="305" r:id="rId23"/>
    <p:sldId id="317" r:id="rId24"/>
    <p:sldId id="307" r:id="rId25"/>
    <p:sldId id="306" r:id="rId26"/>
    <p:sldId id="309" r:id="rId27"/>
    <p:sldId id="310" r:id="rId28"/>
    <p:sldId id="318" r:id="rId29"/>
    <p:sldId id="320" r:id="rId30"/>
    <p:sldId id="321" r:id="rId31"/>
    <p:sldId id="312" r:id="rId32"/>
    <p:sldId id="322" r:id="rId33"/>
    <p:sldId id="311" r:id="rId34"/>
    <p:sldId id="324" r:id="rId35"/>
    <p:sldId id="325" r:id="rId36"/>
    <p:sldId id="313" r:id="rId37"/>
    <p:sldId id="327" r:id="rId38"/>
    <p:sldId id="326" r:id="rId39"/>
    <p:sldId id="314" r:id="rId40"/>
    <p:sldId id="315" r:id="rId41"/>
    <p:sldId id="328" r:id="rId42"/>
    <p:sldId id="329" r:id="rId43"/>
    <p:sldId id="332" r:id="rId44"/>
    <p:sldId id="271" r:id="rId45"/>
    <p:sldId id="33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94291" autoAdjust="0"/>
  </p:normalViewPr>
  <p:slideViewPr>
    <p:cSldViewPr>
      <p:cViewPr varScale="1">
        <p:scale>
          <a:sx n="68" d="100"/>
          <a:sy n="68" d="100"/>
        </p:scale>
        <p:origin x="166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241E7-71EB-47A5-BDBD-032F32B9E988}" type="datetimeFigureOut">
              <a:rPr lang="en-SG" smtClean="0"/>
              <a:t>5/2/2020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66BD6-D13D-42F7-BD98-CDC49A7C36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564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who is the\is person? He is the son of our Prime Minister Lee </a:t>
            </a:r>
            <a:r>
              <a:rPr lang="en-US" dirty="0" err="1"/>
              <a:t>Hsieng</a:t>
            </a:r>
            <a:r>
              <a:rPr lang="en-US" dirty="0"/>
              <a:t> Long.  His name call Li </a:t>
            </a:r>
            <a:r>
              <a:rPr lang="en-US" dirty="0" err="1"/>
              <a:t>Haoyi</a:t>
            </a:r>
            <a:r>
              <a:rPr lang="en-US" dirty="0"/>
              <a:t> who is a software engineer. He has posted a python code on planning of bus trip based on dataset from DataMall.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66BD6-D13D-42F7-BD98-CDC49A7C3621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2183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proper definition for mature and non-mature estate in HDB website. We define ourselves that If there are population growth conservatively on both 1999 and 2009, then it will consider as Non-Mature, otherwise it will consider as Mature. Clementi, </a:t>
            </a:r>
            <a:r>
              <a:rPr lang="en-US" dirty="0" err="1"/>
              <a:t>Hougang</a:t>
            </a:r>
            <a:r>
              <a:rPr lang="en-US" dirty="0"/>
              <a:t> and Kallang are considered as Mature although have achieved population growth on 1999 and 2009, but their growth are less than 10%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66BD6-D13D-42F7-BD98-CDC49A7C3621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26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66BD6-D13D-42F7-BD98-CDC49A7C3621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11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66BD6-D13D-42F7-BD98-CDC49A7C3621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969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Selection are made on having the population that are closed to each other</a:t>
            </a:r>
          </a:p>
          <a:p>
            <a:r>
              <a:rPr lang="en-US" dirty="0" err="1"/>
              <a:t>Hougang</a:t>
            </a:r>
            <a:r>
              <a:rPr lang="en-US" dirty="0"/>
              <a:t> VS Sengkang – Locate next to each other under NE region</a:t>
            </a:r>
          </a:p>
          <a:p>
            <a:r>
              <a:rPr lang="en-US" dirty="0"/>
              <a:t>Ang Mo Kio is the gateway between North and Centre and </a:t>
            </a:r>
            <a:r>
              <a:rPr lang="en-US" dirty="0" err="1"/>
              <a:t>Bujit</a:t>
            </a:r>
            <a:r>
              <a:rPr lang="en-US" dirty="0"/>
              <a:t> </a:t>
            </a:r>
            <a:r>
              <a:rPr lang="en-US" dirty="0" err="1"/>
              <a:t>Batokis</a:t>
            </a:r>
            <a:r>
              <a:rPr lang="en-US" dirty="0"/>
              <a:t> the gateway between North and West</a:t>
            </a:r>
          </a:p>
          <a:p>
            <a:r>
              <a:rPr lang="en-US" dirty="0"/>
              <a:t>Tampines and Woodlands are considered regional hub for east and north respectively.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66BD6-D13D-42F7-BD98-CDC49A7C3621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1559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Selection are made on having the population that are closed to each other</a:t>
            </a:r>
          </a:p>
          <a:p>
            <a:r>
              <a:rPr lang="en-US" dirty="0" err="1"/>
              <a:t>Hougang</a:t>
            </a:r>
            <a:r>
              <a:rPr lang="en-US" dirty="0"/>
              <a:t> VS Sengkang – Locate next to each other under NE region</a:t>
            </a:r>
          </a:p>
          <a:p>
            <a:r>
              <a:rPr lang="en-US" dirty="0"/>
              <a:t>Ang Mo Kio is the gateway between North and Centre and Chao Chu Kang is the gateway between North and West</a:t>
            </a:r>
          </a:p>
          <a:p>
            <a:r>
              <a:rPr lang="en-US" dirty="0"/>
              <a:t>Jurong West and Woodlands are located at the corner of Singapore and both are linked to Malaysia by Bridge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the benefit/ Reason of </a:t>
            </a:r>
            <a:r>
              <a:rPr lang="en-US" sz="1200" dirty="0"/>
              <a:t>Degree, Density, Clustering and Diameter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66BD6-D13D-42F7-BD98-CDC49A7C3621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7374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9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422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7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5801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42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66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6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0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8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0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92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0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7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8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ypopulation.de/en/singapore/citi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networkx.github.io/documentation/stable/" TargetMode="External"/><Relationship Id="rId3" Type="http://schemas.openxmlformats.org/officeDocument/2006/relationships/hyperlink" Target="https://www.teoalida.com/singapore/hdbresaleflatpricesdatabase/" TargetMode="External"/><Relationship Id="rId7" Type="http://schemas.openxmlformats.org/officeDocument/2006/relationships/hyperlink" Target="https://services2.hdb.gov.sg/webapp/BB33RTIS/BB33PReslTrans.jsp" TargetMode="External"/><Relationship Id="rId2" Type="http://schemas.openxmlformats.org/officeDocument/2006/relationships/hyperlink" Target="https://en.wikipedia.org/wiki/Population_White_Pa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ihaoyi.com/post/PlanningBusTripswithPythonSingaporesSmartNationAPIs.html#improvements" TargetMode="External"/><Relationship Id="rId5" Type="http://schemas.openxmlformats.org/officeDocument/2006/relationships/hyperlink" Target="https://www.mytransport.sg/content/mytransport/home/dataMall.html" TargetMode="External"/><Relationship Id="rId4" Type="http://schemas.openxmlformats.org/officeDocument/2006/relationships/hyperlink" Target="https://www.citypopulation.de/en/singapore/cities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transport.sg/content/mytransport/home/dataMall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ytransport.sg/content/mytransport/home/dataMal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haoyi.com/post/PlanningBusTripswithPythonSingaporesSmartNationAPIs.html#improveme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2FB2-68AF-46C5-BAB8-7EABB04FF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7200" y="4207071"/>
            <a:ext cx="7772400" cy="14700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SG" dirty="0"/>
              <a:t>Web Analytics </a:t>
            </a:r>
            <a:br>
              <a:rPr lang="en-SG" dirty="0"/>
            </a:br>
            <a:r>
              <a:rPr lang="en-SG" dirty="0"/>
              <a:t>(Project Assignment)</a:t>
            </a:r>
            <a:br>
              <a:rPr lang="en-SG" dirty="0"/>
            </a:br>
            <a:br>
              <a:rPr lang="en-SG" dirty="0"/>
            </a:br>
            <a:r>
              <a:rPr lang="en-SG" dirty="0"/>
              <a:t>Topic: Urban Planning (Singapore)</a:t>
            </a:r>
            <a:br>
              <a:rPr lang="en-SG" dirty="0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D49CA-B875-4CCE-8282-FA33B22D9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800796"/>
            <a:ext cx="6400800" cy="1752600"/>
          </a:xfrm>
        </p:spPr>
        <p:txBody>
          <a:bodyPr>
            <a:normAutofit fontScale="77500" lnSpcReduction="20000"/>
          </a:bodyPr>
          <a:lstStyle/>
          <a:p>
            <a:pPr algn="l"/>
            <a:endParaRPr lang="en-SG" dirty="0"/>
          </a:p>
          <a:p>
            <a:pPr algn="l"/>
            <a:r>
              <a:rPr lang="en-SG" b="1" dirty="0"/>
              <a:t>Group Member: </a:t>
            </a:r>
          </a:p>
          <a:p>
            <a:pPr algn="l"/>
            <a:r>
              <a:rPr lang="en-SG" dirty="0"/>
              <a:t>Sen </a:t>
            </a:r>
            <a:r>
              <a:rPr lang="en-SG" dirty="0" err="1"/>
              <a:t>Poh</a:t>
            </a:r>
            <a:r>
              <a:rPr lang="en-SG" dirty="0"/>
              <a:t> </a:t>
            </a:r>
            <a:r>
              <a:rPr lang="en-SG" dirty="0" err="1"/>
              <a:t>Swee</a:t>
            </a:r>
            <a:r>
              <a:rPr lang="en-SG" dirty="0"/>
              <a:t> (Part Time/ G1901954D)</a:t>
            </a:r>
          </a:p>
          <a:p>
            <a:pPr algn="l"/>
            <a:r>
              <a:rPr lang="en-SG" dirty="0"/>
              <a:t>Sim Shu Biao Desmond (Full Time/ G1901940G)</a:t>
            </a:r>
          </a:p>
          <a:p>
            <a:pPr algn="l"/>
            <a:r>
              <a:rPr lang="en-SG" dirty="0"/>
              <a:t>Hon Jia Yu Samuel (Part Time/ G1902020G)</a:t>
            </a:r>
          </a:p>
          <a:p>
            <a:pPr algn="l"/>
            <a:r>
              <a:rPr lang="en-SG" dirty="0"/>
              <a:t>Leong Yew Wing (Part Time/ G1902405D)</a:t>
            </a:r>
          </a:p>
        </p:txBody>
      </p:sp>
    </p:spTree>
    <p:extLst>
      <p:ext uri="{BB962C8B-B14F-4D97-AF65-F5344CB8AC3E}">
        <p14:creationId xmlns:p14="http://schemas.microsoft.com/office/powerpoint/2010/main" val="919439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1EE4-DA50-4064-8013-0A17DA2B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Singapore Population Distribution</a:t>
            </a:r>
            <a:br>
              <a:rPr lang="en-US" sz="2800" dirty="0"/>
            </a:br>
            <a:r>
              <a:rPr lang="en-SG" sz="2800" dirty="0">
                <a:hlinkClick r:id="rId3"/>
              </a:rPr>
              <a:t>https://www.citypopulation.de/en/singapore/cities/</a:t>
            </a:r>
            <a:br>
              <a:rPr lang="en-SG" sz="2800" dirty="0"/>
            </a:br>
            <a:endParaRPr lang="en-SG" sz="2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50075C-F7C7-4882-8E47-916ACBE2D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679257"/>
              </p:ext>
            </p:extLst>
          </p:nvPr>
        </p:nvGraphicFramePr>
        <p:xfrm>
          <a:off x="228600" y="1441905"/>
          <a:ext cx="6964883" cy="4780896"/>
        </p:xfrm>
        <a:graphic>
          <a:graphicData uri="http://schemas.openxmlformats.org/drawingml/2006/table">
            <a:tbl>
              <a:tblPr/>
              <a:tblGrid>
                <a:gridCol w="1323861">
                  <a:extLst>
                    <a:ext uri="{9D8B030D-6E8A-4147-A177-3AD203B41FA5}">
                      <a16:colId xmlns:a16="http://schemas.microsoft.com/office/drawing/2014/main" val="2585120204"/>
                    </a:ext>
                  </a:extLst>
                </a:gridCol>
                <a:gridCol w="713992">
                  <a:extLst>
                    <a:ext uri="{9D8B030D-6E8A-4147-A177-3AD203B41FA5}">
                      <a16:colId xmlns:a16="http://schemas.microsoft.com/office/drawing/2014/main" val="282240304"/>
                    </a:ext>
                  </a:extLst>
                </a:gridCol>
                <a:gridCol w="1141645">
                  <a:extLst>
                    <a:ext uri="{9D8B030D-6E8A-4147-A177-3AD203B41FA5}">
                      <a16:colId xmlns:a16="http://schemas.microsoft.com/office/drawing/2014/main" val="1927796471"/>
                    </a:ext>
                  </a:extLst>
                </a:gridCol>
                <a:gridCol w="1201145">
                  <a:extLst>
                    <a:ext uri="{9D8B030D-6E8A-4147-A177-3AD203B41FA5}">
                      <a16:colId xmlns:a16="http://schemas.microsoft.com/office/drawing/2014/main" val="3661167460"/>
                    </a:ext>
                  </a:extLst>
                </a:gridCol>
                <a:gridCol w="1413111">
                  <a:extLst>
                    <a:ext uri="{9D8B030D-6E8A-4147-A177-3AD203B41FA5}">
                      <a16:colId xmlns:a16="http://schemas.microsoft.com/office/drawing/2014/main" val="470874399"/>
                    </a:ext>
                  </a:extLst>
                </a:gridCol>
                <a:gridCol w="1171129">
                  <a:extLst>
                    <a:ext uri="{9D8B030D-6E8A-4147-A177-3AD203B41FA5}">
                      <a16:colId xmlns:a16="http://schemas.microsoft.com/office/drawing/2014/main" val="3607539946"/>
                    </a:ext>
                  </a:extLst>
                </a:gridCol>
              </a:tblGrid>
              <a:tr h="3481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  <a:br>
                        <a:rPr lang="en-SG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30/6/1999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  <a:b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30/6/2009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  <a:b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30/6/2019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Estate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58992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Ang Mo Kio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180,112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179,297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163,950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771877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Bedok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284,318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294,519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279,380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43737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Bishan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89,746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91,298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88,010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319852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SG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Bukit </a:t>
                      </a:r>
                      <a:r>
                        <a:rPr lang="en-SG" sz="1200" b="0" i="0" u="none" strike="noStrike" kern="1200" dirty="0" err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Batok</a:t>
                      </a:r>
                      <a:endParaRPr lang="en-SG" sz="1200" b="0" i="0" u="none" strike="noStrike" kern="1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SG" sz="1200" b="0" i="0" u="none" strike="noStrike" kern="120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SG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126,200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SG" sz="1200" b="0" i="0" u="none" strike="noStrike" kern="120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144,198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SG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153,740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SG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Non-Mature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559916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Bukit Merah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148,299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157,122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151,980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642304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Bukit Panjang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96,031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128,734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139,280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Non-Mature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577602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Choa</a:t>
                      </a:r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Chu Kang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136,105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173,291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190,890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Non-Mature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99531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Clementi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90,864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91,874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92,420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72306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Geylang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118,565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120,690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110,200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980020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Hougang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203,402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216,697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226,240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138965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Jurong East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88,883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88,118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79,240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43433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Jurong West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203,838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267,524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264,860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469470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Kallang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92,099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99,559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101,520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960825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Pasir Ris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116,245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133,863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148,020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Non-Mature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980588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Punggol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59,386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170,560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Non-Mature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002780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Queenstown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97,684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98,502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96,340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197440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Sembawang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31,418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72,732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95,920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Non-Mature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698931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Sengkang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60,870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167,054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244,600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Non-Mature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202492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Serangoon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122,205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124,782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116,310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418286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Tampines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252,448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261,743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256,730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064849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Toa Payoh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121,004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124,653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120,650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856645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Woodlands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186,805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245,109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254,730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Non-Mature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21651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Yishun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176,689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185,214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SG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220,320</a:t>
                      </a:r>
                    </a:p>
                  </a:txBody>
                  <a:tcPr marL="8704" marR="8704" marT="8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Non-Mature</a:t>
                      </a:r>
                    </a:p>
                  </a:txBody>
                  <a:tcPr marL="8704" marR="8704" marT="8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272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2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AE7B-E08D-4532-8932-AB74C6103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2910E-25FF-4966-91D0-C0B5BB24DD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 study about the bus network in Singapore based on Population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6417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CE77-32CF-4E56-BB0C-28A21B7E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DDA22-311C-4647-9CB5-024B640B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20351"/>
            <a:ext cx="634771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Main Python Modules </a:t>
            </a:r>
          </a:p>
          <a:p>
            <a:r>
              <a:rPr lang="en-US" sz="2400" dirty="0"/>
              <a:t>Requests –extract HTTP from DataMall</a:t>
            </a:r>
          </a:p>
          <a:p>
            <a:r>
              <a:rPr lang="en-US" sz="2400" dirty="0"/>
              <a:t>Json – create readable data format to read from </a:t>
            </a:r>
            <a:r>
              <a:rPr lang="en-US" sz="2400" dirty="0" err="1"/>
              <a:t>Javascript</a:t>
            </a:r>
            <a:endParaRPr lang="en-US" sz="2400" dirty="0"/>
          </a:p>
          <a:p>
            <a:r>
              <a:rPr lang="en-US" sz="2400" dirty="0" err="1"/>
              <a:t>Networkx</a:t>
            </a:r>
            <a:r>
              <a:rPr lang="en-US" sz="2400" dirty="0"/>
              <a:t> –create network graph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2"/>
            <a:endParaRPr lang="en-US" sz="1800" dirty="0"/>
          </a:p>
          <a:p>
            <a:pPr lvl="1"/>
            <a:endParaRPr lang="en-US" sz="2000" dirty="0"/>
          </a:p>
          <a:p>
            <a:pPr lvl="1"/>
            <a:endParaRPr lang="en-SG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A38EA-E75B-48C1-AC29-E49F7D74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34" y="4202342"/>
            <a:ext cx="2718906" cy="2197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3F071-485E-488A-BE01-AFDACDAB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319" y="3972107"/>
            <a:ext cx="2718906" cy="22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4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CE77-32CF-4E56-BB0C-28A21B7E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DDA22-311C-4647-9CB5-024B640B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 Considering:</a:t>
            </a:r>
          </a:p>
          <a:p>
            <a:r>
              <a:rPr lang="en-US" dirty="0"/>
              <a:t>Bus Stop as “Node”</a:t>
            </a:r>
          </a:p>
          <a:p>
            <a:r>
              <a:rPr lang="en-US" dirty="0"/>
              <a:t>Bus Route as Edge (To link node together)</a:t>
            </a:r>
          </a:p>
          <a:p>
            <a:pPr lvl="1"/>
            <a:r>
              <a:rPr lang="en-US" dirty="0"/>
              <a:t>Indicate weight and direction based on distance between the pair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3B61F1-0DDE-40E9-8756-CF95F03EF58E}"/>
              </a:ext>
            </a:extLst>
          </p:cNvPr>
          <p:cNvSpPr/>
          <p:nvPr/>
        </p:nvSpPr>
        <p:spPr>
          <a:xfrm>
            <a:off x="1295400" y="3701534"/>
            <a:ext cx="1382301" cy="1113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Bus Stop A</a:t>
            </a:r>
          </a:p>
          <a:p>
            <a:pPr algn="ctr"/>
            <a:r>
              <a:rPr lang="en-US" sz="1100" dirty="0"/>
              <a:t>Sequence = 1</a:t>
            </a:r>
            <a:endParaRPr lang="en-SG" sz="11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AF0195-B7CD-46EB-A7CA-F56B3BE7D1D0}"/>
              </a:ext>
            </a:extLst>
          </p:cNvPr>
          <p:cNvCxnSpPr>
            <a:cxnSpLocks/>
          </p:cNvCxnSpPr>
          <p:nvPr/>
        </p:nvCxnSpPr>
        <p:spPr>
          <a:xfrm>
            <a:off x="2812996" y="4258270"/>
            <a:ext cx="2743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A09E7FD-BB59-4CE5-BC6D-E1673E08895A}"/>
              </a:ext>
            </a:extLst>
          </p:cNvPr>
          <p:cNvSpPr/>
          <p:nvPr/>
        </p:nvSpPr>
        <p:spPr>
          <a:xfrm>
            <a:off x="5674558" y="3657600"/>
            <a:ext cx="1382301" cy="1113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Bus Stop B</a:t>
            </a:r>
          </a:p>
          <a:p>
            <a:pPr algn="ctr"/>
            <a:r>
              <a:rPr lang="en-US" sz="1100" dirty="0"/>
              <a:t>Sequence = 2</a:t>
            </a:r>
            <a:endParaRPr lang="en-SG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0BE9-A9D4-4031-998B-C0DBFF6C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52" y="4827731"/>
            <a:ext cx="3223973" cy="12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4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CE77-32CF-4E56-BB0C-28A21B7E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DDA22-311C-4647-9CB5-024B640B4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3. Select 3 x mature and  3 x non mature estate based on population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E5B35A-BEAB-41B3-AC19-411C1CA96977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3048000"/>
          <a:ext cx="6096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2815887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33380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Mature (M)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Non-Mature (NM)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30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Hougang</a:t>
                      </a:r>
                      <a:r>
                        <a:rPr lang="en-US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(NE)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Pop: 226,240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Sengkang (NE)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Pop: 244,600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7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Ang Mo Kio (NE)</a:t>
                      </a:r>
                    </a:p>
                    <a:p>
                      <a:pPr algn="ctr" rtl="0" fontAlgn="t"/>
                      <a:r>
                        <a:rPr lang="en-SG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Pop: 163,950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Bukit </a:t>
                      </a:r>
                      <a:r>
                        <a:rPr lang="en-US" sz="1800" b="0" i="0" u="none" strike="noStrike" kern="1200" dirty="0" err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Batok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(W)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Pop: 153,740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880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Tampines (E)</a:t>
                      </a:r>
                    </a:p>
                    <a:p>
                      <a:pPr algn="ctr"/>
                      <a:r>
                        <a:rPr lang="en-SG" sz="18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Pop: </a:t>
                      </a:r>
                      <a:r>
                        <a:rPr lang="en-SG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256,730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Woodlands (N)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Pop: 254,730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83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81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1951-5D66-4BD7-934B-F11E9E7A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</a:t>
            </a:r>
            <a:br>
              <a:rPr lang="en-US" dirty="0"/>
            </a:br>
            <a:r>
              <a:rPr lang="en-US" dirty="0"/>
              <a:t>1. Raw Dataset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CE68-92D2-4FA1-AFF5-182FF610C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you have registered an account on request for API access @ DataMall</a:t>
            </a:r>
          </a:p>
          <a:p>
            <a:r>
              <a:rPr lang="en-US" dirty="0"/>
              <a:t>Request and extract the following into JSON format:</a:t>
            </a:r>
          </a:p>
          <a:p>
            <a:pPr lvl="1"/>
            <a:r>
              <a:rPr lang="en-US" dirty="0"/>
              <a:t>Bus Stop</a:t>
            </a:r>
          </a:p>
          <a:p>
            <a:pPr lvl="1"/>
            <a:r>
              <a:rPr lang="en-US" dirty="0"/>
              <a:t>Bus Routes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F7269-4700-4A55-BBC3-7553F9832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352482"/>
            <a:ext cx="403860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C97F-9FB4-4258-A791-FCB13D25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  <a:br>
              <a:rPr lang="en-US" dirty="0"/>
            </a:br>
            <a:r>
              <a:rPr lang="en-US" dirty="0"/>
              <a:t>1. Raw Dataset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5D8A3-967C-433F-84DC-14AB90F6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905000"/>
            <a:ext cx="6648450" cy="4467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DBCA67-2D42-406B-9F64-2EC30D0A968C}"/>
              </a:ext>
            </a:extLst>
          </p:cNvPr>
          <p:cNvSpPr/>
          <p:nvPr/>
        </p:nvSpPr>
        <p:spPr>
          <a:xfrm>
            <a:off x="685800" y="2895600"/>
            <a:ext cx="30480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64DCD-27FB-4968-911D-5547A676A39B}"/>
              </a:ext>
            </a:extLst>
          </p:cNvPr>
          <p:cNvSpPr txBox="1"/>
          <p:nvPr/>
        </p:nvSpPr>
        <p:spPr>
          <a:xfrm>
            <a:off x="3859211" y="2697162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to URL,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Specific header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Skip page filter (</a:t>
            </a:r>
            <a:r>
              <a:rPr lang="en-US" dirty="0" err="1"/>
              <a:t>eg.</a:t>
            </a:r>
            <a:r>
              <a:rPr lang="en-US" dirty="0"/>
              <a:t> 50 or 100 results)  </a:t>
            </a:r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C9A61-BC51-441D-9E66-C4C19675B2B0}"/>
              </a:ext>
            </a:extLst>
          </p:cNvPr>
          <p:cNvSpPr/>
          <p:nvPr/>
        </p:nvSpPr>
        <p:spPr>
          <a:xfrm>
            <a:off x="180974" y="1714500"/>
            <a:ext cx="6648451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F8144-005F-4700-B467-B55F73A50226}"/>
              </a:ext>
            </a:extLst>
          </p:cNvPr>
          <p:cNvSpPr txBox="1"/>
          <p:nvPr/>
        </p:nvSpPr>
        <p:spPr>
          <a:xfrm>
            <a:off x="6857999" y="1714500"/>
            <a:ext cx="218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by a </a:t>
            </a:r>
            <a:r>
              <a:rPr lang="en-US" dirty="0" err="1"/>
              <a:t>LTAMall</a:t>
            </a:r>
            <a:r>
              <a:rPr lang="en-US" dirty="0"/>
              <a:t> after registered</a:t>
            </a:r>
            <a:endParaRPr lang="en-S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7936E-B123-4005-A986-AB2851EAE00F}"/>
              </a:ext>
            </a:extLst>
          </p:cNvPr>
          <p:cNvSpPr/>
          <p:nvPr/>
        </p:nvSpPr>
        <p:spPr>
          <a:xfrm>
            <a:off x="152401" y="4619843"/>
            <a:ext cx="6648451" cy="1942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AB855-3593-4109-A6CE-069C4ED69BCE}"/>
              </a:ext>
            </a:extLst>
          </p:cNvPr>
          <p:cNvSpPr txBox="1"/>
          <p:nvPr/>
        </p:nvSpPr>
        <p:spPr>
          <a:xfrm>
            <a:off x="6962775" y="5105400"/>
            <a:ext cx="218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Dataset for bus stops and routes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30814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FCA9-258F-4D77-A728-26CEDD60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Raw Dataset for Bus Stops </a:t>
            </a:r>
            <a:br>
              <a:rPr lang="en-US" dirty="0"/>
            </a:br>
            <a:r>
              <a:rPr lang="en-US" dirty="0"/>
              <a:t>(Json Format)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6216-3F18-4CC3-94F1-ACB454689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3800" b="1" dirty="0"/>
              <a:t>Example 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BusStopCode</a:t>
            </a:r>
            <a:r>
              <a:rPr lang="en-US" dirty="0"/>
              <a:t>": "01012", "</a:t>
            </a:r>
            <a:r>
              <a:rPr lang="en-US" dirty="0" err="1"/>
              <a:t>RoadName</a:t>
            </a:r>
            <a:r>
              <a:rPr lang="en-US" dirty="0"/>
              <a:t>": "Victoria St", "Description": "Hotel Grand Pacific", "Latitude": 1.29684825487647, Longitude": 103.85253591654006}, {"</a:t>
            </a:r>
            <a:r>
              <a:rPr lang="en-US" dirty="0" err="1"/>
              <a:t>BusStopCode</a:t>
            </a:r>
            <a:r>
              <a:rPr lang="en-US" dirty="0"/>
              <a:t>": "01013", "</a:t>
            </a:r>
            <a:r>
              <a:rPr lang="en-US" dirty="0" err="1"/>
              <a:t>RoadName</a:t>
            </a:r>
            <a:r>
              <a:rPr lang="en-US" dirty="0"/>
              <a:t>": "Victoria St", "Description": "St. Joseph's Ch", "Latitude": 1.29770970610083, "Longitude": 103.8532247463225}, {"</a:t>
            </a:r>
            <a:r>
              <a:rPr lang="en-US" dirty="0" err="1"/>
              <a:t>BusStopCode</a:t>
            </a:r>
            <a:r>
              <a:rPr lang="en-US" dirty="0"/>
              <a:t>": "01019", "</a:t>
            </a:r>
            <a:r>
              <a:rPr lang="en-US" dirty="0" err="1"/>
              <a:t>RoadName</a:t>
            </a:r>
            <a:r>
              <a:rPr lang="en-US" dirty="0"/>
              <a:t>": "Victoria St", "Description": "Bras </a:t>
            </a:r>
            <a:r>
              <a:rPr lang="en-US" dirty="0" err="1"/>
              <a:t>Basah</a:t>
            </a:r>
            <a:r>
              <a:rPr lang="en-US" dirty="0"/>
              <a:t> </a:t>
            </a:r>
            <a:r>
              <a:rPr lang="en-US" dirty="0" err="1"/>
              <a:t>Cplx</a:t>
            </a:r>
            <a:r>
              <a:rPr lang="en-US" dirty="0"/>
              <a:t>", "Latitude": 1.29698951191332, "Longitude": 103.85302201172507}, {"</a:t>
            </a:r>
            <a:r>
              <a:rPr lang="en-US" dirty="0" err="1"/>
              <a:t>BusStopCode</a:t>
            </a:r>
            <a:r>
              <a:rPr lang="en-US" dirty="0"/>
              <a:t>": "01029", "</a:t>
            </a:r>
            <a:r>
              <a:rPr lang="en-US" dirty="0" err="1"/>
              <a:t>RoadName</a:t>
            </a:r>
            <a:r>
              <a:rPr lang="en-US" dirty="0"/>
              <a:t>": "Nth Bridge Rd", "Description": "</a:t>
            </a:r>
            <a:r>
              <a:rPr lang="en-US" dirty="0" err="1"/>
              <a:t>Opp</a:t>
            </a:r>
            <a:r>
              <a:rPr lang="en-US" dirty="0"/>
              <a:t> Natl Lib", "Latitude": 1.2966729849642, "Longitude": 103.85441422464267}, {"</a:t>
            </a:r>
            <a:r>
              <a:rPr lang="en-US" dirty="0" err="1"/>
              <a:t>BusStopCode</a:t>
            </a:r>
            <a:r>
              <a:rPr lang="en-US" dirty="0"/>
              <a:t>": "01039", "</a:t>
            </a:r>
            <a:r>
              <a:rPr lang="en-US" dirty="0" err="1"/>
              <a:t>RoadName</a:t>
            </a:r>
            <a:r>
              <a:rPr lang="en-US" dirty="0"/>
              <a:t>": "Nth Bridge Rd", "Description": "</a:t>
            </a:r>
            <a:r>
              <a:rPr lang="en-US" dirty="0" err="1"/>
              <a:t>Bugis</a:t>
            </a:r>
            <a:r>
              <a:rPr lang="en-US" dirty="0"/>
              <a:t> Cube", "Latitude": 1.29820784139683, "Longitude": 103.85549139837407}, {"</a:t>
            </a:r>
            <a:r>
              <a:rPr lang="en-US" dirty="0" err="1"/>
              <a:t>BusStopCode</a:t>
            </a:r>
            <a:r>
              <a:rPr lang="en-US" dirty="0"/>
              <a:t>": "01059", "</a:t>
            </a:r>
            <a:r>
              <a:rPr lang="en-US" dirty="0" err="1"/>
              <a:t>RoadName</a:t>
            </a:r>
            <a:r>
              <a:rPr lang="en-US" dirty="0"/>
              <a:t>": "Victoria St", "Description": "</a:t>
            </a:r>
            <a:r>
              <a:rPr lang="en-US" dirty="0" err="1"/>
              <a:t>Bugis</a:t>
            </a:r>
            <a:r>
              <a:rPr lang="en-US" dirty="0"/>
              <a:t> </a:t>
            </a:r>
            <a:r>
              <a:rPr lang="en-US" dirty="0" err="1"/>
              <a:t>Stn</a:t>
            </a:r>
            <a:r>
              <a:rPr lang="en-US" dirty="0"/>
              <a:t> Exit B", "Latitude": 1.30075679526626, "Longitude": 103.85611040457583}, {"</a:t>
            </a:r>
            <a:r>
              <a:rPr lang="en-US" dirty="0" err="1"/>
              <a:t>BusStopCode</a:t>
            </a:r>
            <a:r>
              <a:rPr lang="en-US" dirty="0"/>
              <a:t>": "01109", "</a:t>
            </a:r>
            <a:r>
              <a:rPr lang="en-US" dirty="0" err="1"/>
              <a:t>RoadName</a:t>
            </a:r>
            <a:r>
              <a:rPr lang="en-US" dirty="0"/>
              <a:t>": "Queen St", "Description": "Queen St Ter", "Latitude": 1.30358577565355, "Longitude": 103.85650372998224},/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7624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3B32-3E27-4C51-80FC-753C53B6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Raw Dataset for Bus Services</a:t>
            </a:r>
            <a:br>
              <a:rPr lang="en-US" dirty="0"/>
            </a:br>
            <a:r>
              <a:rPr lang="en-US" dirty="0"/>
              <a:t>(Json Format)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9C2EB-83E0-470F-B19F-3BE486EF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3800" b="1" dirty="0"/>
              <a:t>Example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SG" dirty="0"/>
              <a:t>[{"</a:t>
            </a:r>
            <a:r>
              <a:rPr lang="en-SG" dirty="0" err="1"/>
              <a:t>ServiceNo</a:t>
            </a:r>
            <a:r>
              <a:rPr lang="en-SG" dirty="0"/>
              <a:t>": "10", "Operator": "SBST", "Direction": 1, "</a:t>
            </a:r>
            <a:r>
              <a:rPr lang="en-SG" dirty="0" err="1"/>
              <a:t>StopSequence</a:t>
            </a:r>
            <a:r>
              <a:rPr lang="en-SG" dirty="0"/>
              <a:t>": 1, "</a:t>
            </a:r>
            <a:r>
              <a:rPr lang="en-SG" dirty="0" err="1"/>
              <a:t>BusStopCode</a:t>
            </a:r>
            <a:r>
              <a:rPr lang="en-SG" dirty="0"/>
              <a:t>": "75009", "Distance": 0, "</a:t>
            </a:r>
            <a:r>
              <a:rPr lang="en-SG" dirty="0" err="1"/>
              <a:t>WD_FirstBus</a:t>
            </a:r>
            <a:r>
              <a:rPr lang="en-SG" dirty="0"/>
              <a:t>": "0500", "</a:t>
            </a:r>
            <a:r>
              <a:rPr lang="en-SG" dirty="0" err="1"/>
              <a:t>WD_LastBus</a:t>
            </a:r>
            <a:r>
              <a:rPr lang="en-SG" dirty="0"/>
              <a:t>": "2300", "</a:t>
            </a:r>
            <a:r>
              <a:rPr lang="en-SG" dirty="0" err="1"/>
              <a:t>SAT_FirstBus</a:t>
            </a:r>
            <a:r>
              <a:rPr lang="en-SG" dirty="0"/>
              <a:t>": "0500", "</a:t>
            </a:r>
            <a:r>
              <a:rPr lang="en-SG" dirty="0" err="1"/>
              <a:t>SAT_LastBus</a:t>
            </a:r>
            <a:r>
              <a:rPr lang="en-SG" dirty="0"/>
              <a:t>": "2300", "</a:t>
            </a:r>
            <a:r>
              <a:rPr lang="en-SG" dirty="0" err="1"/>
              <a:t>SUN_FirstBus</a:t>
            </a:r>
            <a:r>
              <a:rPr lang="en-SG" dirty="0"/>
              <a:t>": "0500", "</a:t>
            </a:r>
            <a:r>
              <a:rPr lang="en-SG" dirty="0" err="1"/>
              <a:t>SUN_LastBus</a:t>
            </a:r>
            <a:r>
              <a:rPr lang="en-SG" dirty="0"/>
              <a:t>": "2300"}, {"</a:t>
            </a:r>
            <a:r>
              <a:rPr lang="en-SG" dirty="0" err="1"/>
              <a:t>ServiceNo</a:t>
            </a:r>
            <a:r>
              <a:rPr lang="en-SG" dirty="0"/>
              <a:t>": "10", "Operator": "SBST", "Direction": 1, "</a:t>
            </a:r>
            <a:r>
              <a:rPr lang="en-SG" dirty="0" err="1"/>
              <a:t>StopSequence</a:t>
            </a:r>
            <a:r>
              <a:rPr lang="en-SG" dirty="0"/>
              <a:t>": 2, "</a:t>
            </a:r>
            <a:r>
              <a:rPr lang="en-SG" dirty="0" err="1"/>
              <a:t>BusStopCode</a:t>
            </a:r>
            <a:r>
              <a:rPr lang="en-SG" dirty="0"/>
              <a:t>": "76059", "Distance": 0.6, "</a:t>
            </a:r>
            <a:r>
              <a:rPr lang="en-SG" dirty="0" err="1"/>
              <a:t>WD_FirstBus</a:t>
            </a:r>
            <a:r>
              <a:rPr lang="en-SG" dirty="0"/>
              <a:t>": "0502", "</a:t>
            </a:r>
            <a:r>
              <a:rPr lang="en-SG" dirty="0" err="1"/>
              <a:t>WD_LastBus</a:t>
            </a:r>
            <a:r>
              <a:rPr lang="en-SG" dirty="0"/>
              <a:t>": "2302", "</a:t>
            </a:r>
            <a:r>
              <a:rPr lang="en-SG" dirty="0" err="1"/>
              <a:t>SAT_FirstBus</a:t>
            </a:r>
            <a:r>
              <a:rPr lang="en-SG" dirty="0"/>
              <a:t>": "0502", "</a:t>
            </a:r>
            <a:r>
              <a:rPr lang="en-SG" dirty="0" err="1"/>
              <a:t>SAT_LastBus</a:t>
            </a:r>
            <a:r>
              <a:rPr lang="en-SG" dirty="0"/>
              <a:t>": "2302", "</a:t>
            </a:r>
            <a:r>
              <a:rPr lang="en-SG" dirty="0" err="1"/>
              <a:t>SUN_FirstBus</a:t>
            </a:r>
            <a:r>
              <a:rPr lang="en-SG" dirty="0"/>
              <a:t>": "0502", "</a:t>
            </a:r>
            <a:r>
              <a:rPr lang="en-SG" dirty="0" err="1"/>
              <a:t>SUN_LastBus</a:t>
            </a:r>
            <a:r>
              <a:rPr lang="en-SG" dirty="0"/>
              <a:t>": "2302"}, {"</a:t>
            </a:r>
            <a:r>
              <a:rPr lang="en-SG" dirty="0" err="1"/>
              <a:t>ServiceNo</a:t>
            </a:r>
            <a:r>
              <a:rPr lang="en-SG" dirty="0"/>
              <a:t>": "10", "Operator": "SBST", "Direction": 1, "</a:t>
            </a:r>
            <a:r>
              <a:rPr lang="en-SG" dirty="0" err="1"/>
              <a:t>StopSequence</a:t>
            </a:r>
            <a:r>
              <a:rPr lang="en-SG" dirty="0"/>
              <a:t>": 3, "</a:t>
            </a:r>
            <a:r>
              <a:rPr lang="en-SG" dirty="0" err="1"/>
              <a:t>BusStopCode</a:t>
            </a:r>
            <a:r>
              <a:rPr lang="en-SG" dirty="0"/>
              <a:t>": "76069", "Distance": 1.1, "</a:t>
            </a:r>
            <a:r>
              <a:rPr lang="en-SG" dirty="0" err="1"/>
              <a:t>WD_FirstBus</a:t>
            </a:r>
            <a:r>
              <a:rPr lang="en-SG" dirty="0"/>
              <a:t>": "0504", "</a:t>
            </a:r>
            <a:r>
              <a:rPr lang="en-SG" dirty="0" err="1"/>
              <a:t>WD_LastBus</a:t>
            </a:r>
            <a:r>
              <a:rPr lang="en-SG" dirty="0"/>
              <a:t>": "2304", "</a:t>
            </a:r>
            <a:r>
              <a:rPr lang="en-SG" dirty="0" err="1"/>
              <a:t>SAT_FirstBus</a:t>
            </a:r>
            <a:r>
              <a:rPr lang="en-SG" dirty="0"/>
              <a:t>": "0504", "</a:t>
            </a:r>
            <a:r>
              <a:rPr lang="en-SG" dirty="0" err="1"/>
              <a:t>SAT_LastBus</a:t>
            </a:r>
            <a:r>
              <a:rPr lang="en-SG" dirty="0"/>
              <a:t>": "2304", "</a:t>
            </a:r>
            <a:r>
              <a:rPr lang="en-SG" dirty="0" err="1"/>
              <a:t>SUN_FirstBus</a:t>
            </a:r>
            <a:r>
              <a:rPr lang="en-SG" dirty="0"/>
              <a:t>": "0503", "</a:t>
            </a:r>
            <a:r>
              <a:rPr lang="en-SG" dirty="0" err="1"/>
              <a:t>SUN_LastBus</a:t>
            </a:r>
            <a:r>
              <a:rPr lang="en-SG" dirty="0"/>
              <a:t>": "2304"}, {"</a:t>
            </a:r>
            <a:r>
              <a:rPr lang="en-SG" dirty="0" err="1"/>
              <a:t>ServiceNo</a:t>
            </a:r>
            <a:r>
              <a:rPr lang="en-SG" dirty="0"/>
              <a:t>": "10", "Operator": "SBST", "Direction": 1, "</a:t>
            </a:r>
            <a:r>
              <a:rPr lang="en-SG" dirty="0" err="1"/>
              <a:t>StopSequence</a:t>
            </a:r>
            <a:r>
              <a:rPr lang="en-SG" dirty="0"/>
              <a:t>": 4, "</a:t>
            </a:r>
            <a:r>
              <a:rPr lang="en-SG" dirty="0" err="1"/>
              <a:t>BusStopCode</a:t>
            </a:r>
            <a:r>
              <a:rPr lang="en-SG" dirty="0"/>
              <a:t>": "96289", "Distance": 2.3, "</a:t>
            </a:r>
            <a:r>
              <a:rPr lang="en-SG" dirty="0" err="1"/>
              <a:t>WD_FirstBus</a:t>
            </a:r>
            <a:r>
              <a:rPr lang="en-SG" dirty="0"/>
              <a:t>": "0508", "</a:t>
            </a:r>
            <a:r>
              <a:rPr lang="en-SG" dirty="0" err="1"/>
              <a:t>WD_LastBus</a:t>
            </a:r>
            <a:r>
              <a:rPr lang="en-SG" dirty="0"/>
              <a:t>": "2308", "</a:t>
            </a:r>
            <a:r>
              <a:rPr lang="en-SG" dirty="0" err="1"/>
              <a:t>SAT_FirstBus</a:t>
            </a:r>
            <a:r>
              <a:rPr lang="en-SG" dirty="0"/>
              <a:t>": "0508", "</a:t>
            </a:r>
            <a:r>
              <a:rPr lang="en-SG" dirty="0" err="1"/>
              <a:t>SAT_LastBus</a:t>
            </a:r>
            <a:r>
              <a:rPr lang="en-SG" dirty="0"/>
              <a:t>": "2309", "</a:t>
            </a:r>
            <a:r>
              <a:rPr lang="en-SG" dirty="0" err="1"/>
              <a:t>SUN_FirstBus</a:t>
            </a:r>
            <a:r>
              <a:rPr lang="en-SG" dirty="0"/>
              <a:t>": "0507", "</a:t>
            </a:r>
            <a:r>
              <a:rPr lang="en-SG" dirty="0" err="1"/>
              <a:t>SUN_LastBus</a:t>
            </a:r>
            <a:r>
              <a:rPr lang="en-SG" dirty="0"/>
              <a:t>": "2308"},..</a:t>
            </a:r>
          </a:p>
        </p:txBody>
      </p:sp>
    </p:spTree>
    <p:extLst>
      <p:ext uri="{BB962C8B-B14F-4D97-AF65-F5344CB8AC3E}">
        <p14:creationId xmlns:p14="http://schemas.microsoft.com/office/powerpoint/2010/main" val="4238411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D462-887D-4AE6-994D-9755214F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Facts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96249-2A17-4C47-96B2-9D3EA4E60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per last check on 04 Feb 2020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52713-9ED1-4926-995E-08C22378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662237"/>
            <a:ext cx="80010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3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436B-9440-4D16-8232-549BCC00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FA08-7226-4B61-A2AA-24638679F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Conclusion and Recommendation</a:t>
            </a:r>
          </a:p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743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7E56-6541-47AD-9FC2-2077C6E4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</a:t>
            </a:r>
            <a:br>
              <a:rPr lang="en-US" dirty="0"/>
            </a:br>
            <a:r>
              <a:rPr lang="en-US" dirty="0"/>
              <a:t>2 . Initializing of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2C23-9536-48DA-9C2B-28F997B7D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17638"/>
            <a:ext cx="8229600" cy="5440362"/>
          </a:xfrm>
        </p:spPr>
        <p:txBody>
          <a:bodyPr>
            <a:normAutofit/>
          </a:bodyPr>
          <a:lstStyle/>
          <a:p>
            <a:r>
              <a:rPr lang="en-US" sz="1400" dirty="0"/>
              <a:t>Pair up the Bus Stop </a:t>
            </a:r>
          </a:p>
          <a:p>
            <a:r>
              <a:rPr lang="en-US" sz="1400" dirty="0"/>
              <a:t>Write the following from JSON data to the CSV file</a:t>
            </a:r>
          </a:p>
          <a:p>
            <a:r>
              <a:rPr lang="en-US" sz="1400" dirty="0"/>
              <a:t>Below is the example of Singapore Bus Dataset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2400" dirty="0"/>
          </a:p>
          <a:p>
            <a:endParaRPr lang="en-SG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15D20-A6F1-4D62-9BF5-02B1B60E8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31" y="3168675"/>
            <a:ext cx="6818337" cy="32321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E236DF-2CF9-43FD-86F0-D97BF4639E98}"/>
              </a:ext>
            </a:extLst>
          </p:cNvPr>
          <p:cNvSpPr/>
          <p:nvPr/>
        </p:nvSpPr>
        <p:spPr>
          <a:xfrm>
            <a:off x="1010431" y="3032760"/>
            <a:ext cx="533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C9D88-2D60-4D70-8010-B24DBAA0BB85}"/>
              </a:ext>
            </a:extLst>
          </p:cNvPr>
          <p:cNvSpPr/>
          <p:nvPr/>
        </p:nvSpPr>
        <p:spPr>
          <a:xfrm>
            <a:off x="3810000" y="3048000"/>
            <a:ext cx="533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125A46-D93A-4226-9B74-8D87FC85F10C}"/>
              </a:ext>
            </a:extLst>
          </p:cNvPr>
          <p:cNvSpPr/>
          <p:nvPr/>
        </p:nvSpPr>
        <p:spPr>
          <a:xfrm>
            <a:off x="7148538" y="3103257"/>
            <a:ext cx="533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DFBBC-D8CF-406D-979C-13C0936C5A86}"/>
              </a:ext>
            </a:extLst>
          </p:cNvPr>
          <p:cNvSpPr txBox="1"/>
          <p:nvPr/>
        </p:nvSpPr>
        <p:spPr>
          <a:xfrm>
            <a:off x="2269162" y="6398696"/>
            <a:ext cx="475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Point A or B are Bus Stop Number</a:t>
            </a:r>
            <a:endParaRPr lang="en-SG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1DE751B-8A54-44C8-A136-897578BDCDDF}"/>
              </a:ext>
            </a:extLst>
          </p:cNvPr>
          <p:cNvCxnSpPr/>
          <p:nvPr/>
        </p:nvCxnSpPr>
        <p:spPr>
          <a:xfrm>
            <a:off x="1543831" y="3103257"/>
            <a:ext cx="22661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0DD2745-C7AE-4935-B42C-00CFE1FA1F1D}"/>
              </a:ext>
            </a:extLst>
          </p:cNvPr>
          <p:cNvSpPr/>
          <p:nvPr/>
        </p:nvSpPr>
        <p:spPr>
          <a:xfrm>
            <a:off x="2269162" y="2759285"/>
            <a:ext cx="5194300" cy="305207"/>
          </a:xfrm>
          <a:custGeom>
            <a:avLst/>
            <a:gdLst>
              <a:gd name="connsiteX0" fmla="*/ 5194300 w 5194300"/>
              <a:gd name="connsiteY0" fmla="*/ 241707 h 305207"/>
              <a:gd name="connsiteX1" fmla="*/ 2590800 w 5194300"/>
              <a:gd name="connsiteY1" fmla="*/ 407 h 305207"/>
              <a:gd name="connsiteX2" fmla="*/ 114300 w 5194300"/>
              <a:gd name="connsiteY2" fmla="*/ 292507 h 305207"/>
              <a:gd name="connsiteX3" fmla="*/ 0 w 5194300"/>
              <a:gd name="connsiteY3" fmla="*/ 305207 h 30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4300" h="305207">
                <a:moveTo>
                  <a:pt x="5194300" y="241707"/>
                </a:moveTo>
                <a:cubicBezTo>
                  <a:pt x="4315883" y="116823"/>
                  <a:pt x="3437467" y="-8060"/>
                  <a:pt x="2590800" y="407"/>
                </a:cubicBezTo>
                <a:cubicBezTo>
                  <a:pt x="1744133" y="8874"/>
                  <a:pt x="114300" y="292507"/>
                  <a:pt x="114300" y="292507"/>
                </a:cubicBezTo>
                <a:lnTo>
                  <a:pt x="0" y="30520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B2D27E-C6FD-4E12-A679-006429A16B9C}"/>
              </a:ext>
            </a:extLst>
          </p:cNvPr>
          <p:cNvSpPr txBox="1"/>
          <p:nvPr/>
        </p:nvSpPr>
        <p:spPr>
          <a:xfrm>
            <a:off x="4648199" y="2392057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5873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A338-AA37-4BC8-8054-6A370108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</a:t>
            </a:r>
            <a:br>
              <a:rPr lang="en-US" dirty="0"/>
            </a:br>
            <a:r>
              <a:rPr lang="en-US" dirty="0"/>
              <a:t>2. Initializing of Network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A86F6-B8B9-4025-AE12-FDCB1206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3" y="1828800"/>
            <a:ext cx="879440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15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F99C-2633-4E04-ABBD-A1E9385F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3" y="274638"/>
            <a:ext cx="875027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</a:t>
            </a:r>
            <a:br>
              <a:rPr lang="en-US" dirty="0"/>
            </a:br>
            <a:r>
              <a:rPr lang="en-US" dirty="0"/>
              <a:t>2. Initializing of Network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17EA51-9959-48EA-B35E-11D892EA9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77"/>
          <a:stretch/>
        </p:blipFill>
        <p:spPr>
          <a:xfrm>
            <a:off x="543754" y="1524297"/>
            <a:ext cx="8056492" cy="205710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732656B-975E-4D18-9FFD-A80555092642}"/>
              </a:ext>
            </a:extLst>
          </p:cNvPr>
          <p:cNvSpPr/>
          <p:nvPr/>
        </p:nvSpPr>
        <p:spPr>
          <a:xfrm>
            <a:off x="370322" y="4197607"/>
            <a:ext cx="3683000" cy="25143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2B54E3-0D85-4E6E-9AC2-8F95939BD642}"/>
              </a:ext>
            </a:extLst>
          </p:cNvPr>
          <p:cNvSpPr/>
          <p:nvPr/>
        </p:nvSpPr>
        <p:spPr>
          <a:xfrm>
            <a:off x="1905000" y="4235707"/>
            <a:ext cx="3683000" cy="25143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5F4E6-3FAC-4E95-8066-23BE5AA857A8}"/>
              </a:ext>
            </a:extLst>
          </p:cNvPr>
          <p:cNvSpPr txBox="1"/>
          <p:nvPr/>
        </p:nvSpPr>
        <p:spPr>
          <a:xfrm>
            <a:off x="387700" y="41976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09155A-9C75-44E3-82E3-69F6FF47CEBA}"/>
              </a:ext>
            </a:extLst>
          </p:cNvPr>
          <p:cNvSpPr txBox="1"/>
          <p:nvPr/>
        </p:nvSpPr>
        <p:spPr>
          <a:xfrm>
            <a:off x="5272516" y="428547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506E96-BB36-49A7-8F9E-3132C16D5D34}"/>
              </a:ext>
            </a:extLst>
          </p:cNvPr>
          <p:cNvSpPr/>
          <p:nvPr/>
        </p:nvSpPr>
        <p:spPr>
          <a:xfrm>
            <a:off x="2395468" y="5406394"/>
            <a:ext cx="1129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ServiceNo</a:t>
            </a:r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1250C4-06ED-4193-BF10-24EC13AA54AD}"/>
              </a:ext>
            </a:extLst>
          </p:cNvPr>
          <p:cNvSpPr/>
          <p:nvPr/>
        </p:nvSpPr>
        <p:spPr>
          <a:xfrm>
            <a:off x="2169465" y="4914455"/>
            <a:ext cx="1577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StopSequence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226429-37A8-482E-B26E-0D285A4876B7}"/>
              </a:ext>
            </a:extLst>
          </p:cNvPr>
          <p:cNvSpPr/>
          <p:nvPr/>
        </p:nvSpPr>
        <p:spPr>
          <a:xfrm>
            <a:off x="1406147" y="3662659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2 Conditions for the bus stop pair </a:t>
            </a:r>
            <a:endParaRPr lang="en-SG" u="sng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26306839-14AF-4D03-AA93-04A2DD519CDA}"/>
              </a:ext>
            </a:extLst>
          </p:cNvPr>
          <p:cNvSpPr/>
          <p:nvPr/>
        </p:nvSpPr>
        <p:spPr>
          <a:xfrm>
            <a:off x="5944426" y="4031991"/>
            <a:ext cx="878535" cy="26799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A9D09E8-A906-4DD9-834B-13ED5CE46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2" t="2549" b="1515"/>
          <a:stretch/>
        </p:blipFill>
        <p:spPr>
          <a:xfrm>
            <a:off x="7129783" y="4197607"/>
            <a:ext cx="1709417" cy="22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8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E99A-56E7-4E25-865B-BE031E2B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3600" dirty="0"/>
              <a:t>Method</a:t>
            </a:r>
            <a:br>
              <a:rPr lang="en-SG" sz="3600" dirty="0"/>
            </a:br>
            <a:r>
              <a:rPr lang="en-SG" sz="3600" dirty="0"/>
              <a:t>3. Network Sub-Graph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096F52-A41D-4A8B-8740-8B92A2CD564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dirty="0"/>
              <a:t>To study for: </a:t>
            </a:r>
          </a:p>
          <a:p>
            <a:r>
              <a:rPr lang="en-SG" sz="2400" dirty="0"/>
              <a:t>3 Mature Estate (</a:t>
            </a:r>
            <a:r>
              <a:rPr lang="en-SG" sz="2400" dirty="0" err="1"/>
              <a:t>Hougang</a:t>
            </a:r>
            <a:r>
              <a:rPr lang="en-SG" sz="2400" dirty="0"/>
              <a:t>, Ang Mo Kio, Tampines) </a:t>
            </a:r>
          </a:p>
          <a:p>
            <a:r>
              <a:rPr lang="en-SG" sz="2400" dirty="0"/>
              <a:t>3 Non Mature Estate (Sengkang, </a:t>
            </a:r>
            <a:r>
              <a:rPr lang="en-SG" sz="2400" dirty="0" err="1"/>
              <a:t>Bt</a:t>
            </a:r>
            <a:r>
              <a:rPr lang="en-SG" sz="2400" dirty="0"/>
              <a:t> </a:t>
            </a:r>
            <a:r>
              <a:rPr lang="en-SG" sz="2400" dirty="0" err="1"/>
              <a:t>Batok</a:t>
            </a:r>
            <a:r>
              <a:rPr lang="en-SG" sz="2400" dirty="0"/>
              <a:t>, Woodlands)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36FF1-47BD-4E71-A8D8-FF5170C57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429000"/>
            <a:ext cx="6400800" cy="26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0C53-DBEC-4B2B-AEF0-EB4A4500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Method</a:t>
            </a:r>
            <a:br>
              <a:rPr lang="en-SG" dirty="0"/>
            </a:br>
            <a:r>
              <a:rPr lang="en-SG" dirty="0"/>
              <a:t>3. Network Sub-Graph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E0BCB-A55C-4F35-86D1-EECD005F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2665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77772-3C95-4181-80DE-166D19B1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93" y="4600844"/>
            <a:ext cx="3624263" cy="2117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BA6C28-BC42-43B6-A8FE-3681486DA4DA}"/>
              </a:ext>
            </a:extLst>
          </p:cNvPr>
          <p:cNvSpPr txBox="1"/>
          <p:nvPr/>
        </p:nvSpPr>
        <p:spPr>
          <a:xfrm>
            <a:off x="381000" y="4841736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Estate name is used as the Substring of the road name such as </a:t>
            </a:r>
          </a:p>
          <a:p>
            <a:r>
              <a:rPr lang="en-US" dirty="0"/>
              <a:t>“Ang Mo Kio” to find road name for: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Ang Mo Kio Street 81</a:t>
            </a:r>
          </a:p>
          <a:p>
            <a:r>
              <a:rPr lang="en-US" dirty="0">
                <a:sym typeface="Wingdings" panose="05000000000000000000" pitchFamily="2" charset="2"/>
              </a:rPr>
              <a:t>Ang Mo Kio Ave 3 etc.</a:t>
            </a:r>
          </a:p>
          <a:p>
            <a:r>
              <a:rPr lang="en-US" dirty="0">
                <a:sym typeface="Wingdings" panose="05000000000000000000" pitchFamily="2" charset="2"/>
              </a:rPr>
              <a:t>Common way for HDB to name the road 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3551EE-315D-4B9B-AD85-FCC491AB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5" y="1676400"/>
            <a:ext cx="26574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E99A-56E7-4E25-865B-BE031E2B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Only Green Nodes (denote as bus stop) within the estate are considered in the Study</a:t>
            </a:r>
            <a:endParaRPr lang="en-SG" sz="2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1BBAC5-D6B3-4894-B72D-BCEA3CFF8C4B}"/>
              </a:ext>
            </a:extLst>
          </p:cNvPr>
          <p:cNvSpPr/>
          <p:nvPr/>
        </p:nvSpPr>
        <p:spPr>
          <a:xfrm>
            <a:off x="1143000" y="2209800"/>
            <a:ext cx="6629400" cy="4051742"/>
          </a:xfrm>
          <a:custGeom>
            <a:avLst/>
            <a:gdLst>
              <a:gd name="connsiteX0" fmla="*/ 1143000 w 6629400"/>
              <a:gd name="connsiteY0" fmla="*/ 279400 h 4241800"/>
              <a:gd name="connsiteX1" fmla="*/ 3771900 w 6629400"/>
              <a:gd name="connsiteY1" fmla="*/ 0 h 4241800"/>
              <a:gd name="connsiteX2" fmla="*/ 6438900 w 6629400"/>
              <a:gd name="connsiteY2" fmla="*/ 1574800 h 4241800"/>
              <a:gd name="connsiteX3" fmla="*/ 6629400 w 6629400"/>
              <a:gd name="connsiteY3" fmla="*/ 3746500 h 4241800"/>
              <a:gd name="connsiteX4" fmla="*/ 2959100 w 6629400"/>
              <a:gd name="connsiteY4" fmla="*/ 4241800 h 4241800"/>
              <a:gd name="connsiteX5" fmla="*/ 1333500 w 6629400"/>
              <a:gd name="connsiteY5" fmla="*/ 3302000 h 4241800"/>
              <a:gd name="connsiteX6" fmla="*/ 0 w 6629400"/>
              <a:gd name="connsiteY6" fmla="*/ 1828800 h 4241800"/>
              <a:gd name="connsiteX7" fmla="*/ 330200 w 6629400"/>
              <a:gd name="connsiteY7" fmla="*/ 482600 h 4241800"/>
              <a:gd name="connsiteX8" fmla="*/ 1143000 w 6629400"/>
              <a:gd name="connsiteY8" fmla="*/ 2794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9400" h="4241800">
                <a:moveTo>
                  <a:pt x="1143000" y="279400"/>
                </a:moveTo>
                <a:lnTo>
                  <a:pt x="3771900" y="0"/>
                </a:lnTo>
                <a:lnTo>
                  <a:pt x="6438900" y="1574800"/>
                </a:lnTo>
                <a:lnTo>
                  <a:pt x="6629400" y="3746500"/>
                </a:lnTo>
                <a:lnTo>
                  <a:pt x="2959100" y="4241800"/>
                </a:lnTo>
                <a:lnTo>
                  <a:pt x="1333500" y="3302000"/>
                </a:lnTo>
                <a:lnTo>
                  <a:pt x="0" y="1828800"/>
                </a:lnTo>
                <a:lnTo>
                  <a:pt x="330200" y="482600"/>
                </a:lnTo>
                <a:lnTo>
                  <a:pt x="1143000" y="2794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DE93DF-C521-4575-92B2-81F9CF698109}"/>
              </a:ext>
            </a:extLst>
          </p:cNvPr>
          <p:cNvSpPr/>
          <p:nvPr/>
        </p:nvSpPr>
        <p:spPr>
          <a:xfrm>
            <a:off x="2832100" y="44196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6956C8-FA72-41A1-81F6-46D3F6BC940A}"/>
              </a:ext>
            </a:extLst>
          </p:cNvPr>
          <p:cNvSpPr/>
          <p:nvPr/>
        </p:nvSpPr>
        <p:spPr>
          <a:xfrm>
            <a:off x="3403600" y="2588419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1B9119-DDCF-455C-8863-0C4E9CC51915}"/>
              </a:ext>
            </a:extLst>
          </p:cNvPr>
          <p:cNvSpPr/>
          <p:nvPr/>
        </p:nvSpPr>
        <p:spPr>
          <a:xfrm>
            <a:off x="4660900" y="44196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DAF633-8050-4844-AE7D-E20E510AAEFA}"/>
              </a:ext>
            </a:extLst>
          </p:cNvPr>
          <p:cNvSpPr/>
          <p:nvPr/>
        </p:nvSpPr>
        <p:spPr>
          <a:xfrm>
            <a:off x="6172200" y="40386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0AB574-66A9-4B23-98A1-2709FF9B613F}"/>
              </a:ext>
            </a:extLst>
          </p:cNvPr>
          <p:cNvSpPr/>
          <p:nvPr/>
        </p:nvSpPr>
        <p:spPr>
          <a:xfrm>
            <a:off x="5003800" y="53340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10CD29-CD36-400F-AEC6-526C4CED1F8C}"/>
              </a:ext>
            </a:extLst>
          </p:cNvPr>
          <p:cNvSpPr/>
          <p:nvPr/>
        </p:nvSpPr>
        <p:spPr>
          <a:xfrm>
            <a:off x="3619500" y="3426619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5A8AA6-3948-41B5-B673-86FF61119133}"/>
              </a:ext>
            </a:extLst>
          </p:cNvPr>
          <p:cNvSpPr/>
          <p:nvPr/>
        </p:nvSpPr>
        <p:spPr>
          <a:xfrm>
            <a:off x="4737100" y="2910681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524108-F115-4C7C-AC85-F7089B815161}"/>
              </a:ext>
            </a:extLst>
          </p:cNvPr>
          <p:cNvSpPr/>
          <p:nvPr/>
        </p:nvSpPr>
        <p:spPr>
          <a:xfrm>
            <a:off x="3505200" y="54991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804929-6FA1-467B-BD17-21EFAC2E62DF}"/>
              </a:ext>
            </a:extLst>
          </p:cNvPr>
          <p:cNvSpPr/>
          <p:nvPr/>
        </p:nvSpPr>
        <p:spPr>
          <a:xfrm>
            <a:off x="6705600" y="52451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5742F6-59C7-47A5-A8E4-2B801F2D8185}"/>
              </a:ext>
            </a:extLst>
          </p:cNvPr>
          <p:cNvSpPr/>
          <p:nvPr/>
        </p:nvSpPr>
        <p:spPr>
          <a:xfrm>
            <a:off x="1828800" y="5994400"/>
            <a:ext cx="533400" cy="457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DB1FF2-DEFE-486B-96B0-E132A2B1612E}"/>
              </a:ext>
            </a:extLst>
          </p:cNvPr>
          <p:cNvSpPr/>
          <p:nvPr/>
        </p:nvSpPr>
        <p:spPr>
          <a:xfrm>
            <a:off x="1562100" y="2669381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D7D284-661F-4984-9E45-715D40F511CA}"/>
              </a:ext>
            </a:extLst>
          </p:cNvPr>
          <p:cNvSpPr/>
          <p:nvPr/>
        </p:nvSpPr>
        <p:spPr>
          <a:xfrm>
            <a:off x="1625600" y="36449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2BCB40-88B1-47DC-9AFC-2EA70D29B585}"/>
              </a:ext>
            </a:extLst>
          </p:cNvPr>
          <p:cNvSpPr/>
          <p:nvPr/>
        </p:nvSpPr>
        <p:spPr>
          <a:xfrm>
            <a:off x="6438900" y="2120900"/>
            <a:ext cx="533400" cy="457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4E6DE6-EC52-4C11-8F77-00A046423740}"/>
              </a:ext>
            </a:extLst>
          </p:cNvPr>
          <p:cNvSpPr/>
          <p:nvPr/>
        </p:nvSpPr>
        <p:spPr>
          <a:xfrm>
            <a:off x="8153400" y="4876800"/>
            <a:ext cx="533400" cy="457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5A6A54-EE04-439A-92AE-E2D111227AEC}"/>
              </a:ext>
            </a:extLst>
          </p:cNvPr>
          <p:cNvSpPr/>
          <p:nvPr/>
        </p:nvSpPr>
        <p:spPr>
          <a:xfrm>
            <a:off x="3086100" y="1597819"/>
            <a:ext cx="533400" cy="457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D9E910-F7CE-4069-B4ED-FA35099F4F6B}"/>
              </a:ext>
            </a:extLst>
          </p:cNvPr>
          <p:cNvCxnSpPr>
            <a:cxnSpLocks/>
          </p:cNvCxnSpPr>
          <p:nvPr/>
        </p:nvCxnSpPr>
        <p:spPr>
          <a:xfrm>
            <a:off x="3961921" y="2897981"/>
            <a:ext cx="724857" cy="1476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988461-449E-45CE-A70E-4A7C93B2FC69}"/>
              </a:ext>
            </a:extLst>
          </p:cNvPr>
          <p:cNvCxnSpPr>
            <a:cxnSpLocks/>
          </p:cNvCxnSpPr>
          <p:nvPr/>
        </p:nvCxnSpPr>
        <p:spPr>
          <a:xfrm flipH="1">
            <a:off x="4203700" y="3278981"/>
            <a:ext cx="533400" cy="376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48A382-0FB0-4430-8DB5-71F1FD39486A}"/>
              </a:ext>
            </a:extLst>
          </p:cNvPr>
          <p:cNvCxnSpPr>
            <a:cxnSpLocks/>
          </p:cNvCxnSpPr>
          <p:nvPr/>
        </p:nvCxnSpPr>
        <p:spPr>
          <a:xfrm flipH="1">
            <a:off x="3238500" y="3878262"/>
            <a:ext cx="533400" cy="54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1503BC-0E94-4F33-87B1-155E0DFDEAF6}"/>
              </a:ext>
            </a:extLst>
          </p:cNvPr>
          <p:cNvCxnSpPr>
            <a:cxnSpLocks/>
          </p:cNvCxnSpPr>
          <p:nvPr/>
        </p:nvCxnSpPr>
        <p:spPr>
          <a:xfrm flipH="1">
            <a:off x="2279650" y="4814093"/>
            <a:ext cx="717550" cy="1142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D87A7C-E287-49B5-A26D-E31688CE2CBB}"/>
              </a:ext>
            </a:extLst>
          </p:cNvPr>
          <p:cNvCxnSpPr>
            <a:cxnSpLocks/>
          </p:cNvCxnSpPr>
          <p:nvPr/>
        </p:nvCxnSpPr>
        <p:spPr>
          <a:xfrm>
            <a:off x="3238500" y="4824669"/>
            <a:ext cx="494342" cy="649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D59CF7-3275-40EE-BA08-7A0377945B61}"/>
              </a:ext>
            </a:extLst>
          </p:cNvPr>
          <p:cNvCxnSpPr>
            <a:cxnSpLocks/>
            <a:stCxn id="27" idx="5"/>
          </p:cNvCxnSpPr>
          <p:nvPr/>
        </p:nvCxnSpPr>
        <p:spPr>
          <a:xfrm>
            <a:off x="2080885" y="4035145"/>
            <a:ext cx="790273" cy="497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A5AA0EF-BA0E-441D-B626-3F27E82BDDDC}"/>
              </a:ext>
            </a:extLst>
          </p:cNvPr>
          <p:cNvCxnSpPr>
            <a:cxnSpLocks/>
          </p:cNvCxnSpPr>
          <p:nvPr/>
        </p:nvCxnSpPr>
        <p:spPr>
          <a:xfrm flipH="1" flipV="1">
            <a:off x="2056921" y="3126581"/>
            <a:ext cx="1004737" cy="1278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D11DB9-FDB7-4077-BF26-53DADE7B3426}"/>
              </a:ext>
            </a:extLst>
          </p:cNvPr>
          <p:cNvCxnSpPr>
            <a:cxnSpLocks/>
          </p:cNvCxnSpPr>
          <p:nvPr/>
        </p:nvCxnSpPr>
        <p:spPr>
          <a:xfrm flipV="1">
            <a:off x="3162780" y="2969419"/>
            <a:ext cx="342420" cy="14880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D92219-38E3-4E54-9A05-0E50EF0388C7}"/>
              </a:ext>
            </a:extLst>
          </p:cNvPr>
          <p:cNvCxnSpPr>
            <a:cxnSpLocks/>
          </p:cNvCxnSpPr>
          <p:nvPr/>
        </p:nvCxnSpPr>
        <p:spPr>
          <a:xfrm>
            <a:off x="3315180" y="4609897"/>
            <a:ext cx="1307860" cy="100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3F15FC-6340-41D5-8321-702AA6A152E5}"/>
              </a:ext>
            </a:extLst>
          </p:cNvPr>
          <p:cNvCxnSpPr>
            <a:cxnSpLocks/>
          </p:cNvCxnSpPr>
          <p:nvPr/>
        </p:nvCxnSpPr>
        <p:spPr>
          <a:xfrm flipV="1">
            <a:off x="4927600" y="3386183"/>
            <a:ext cx="76200" cy="983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7C827C6-68BE-4136-8CE2-D08441A6EE17}"/>
              </a:ext>
            </a:extLst>
          </p:cNvPr>
          <p:cNvCxnSpPr>
            <a:cxnSpLocks/>
          </p:cNvCxnSpPr>
          <p:nvPr/>
        </p:nvCxnSpPr>
        <p:spPr>
          <a:xfrm flipV="1">
            <a:off x="5080000" y="4369242"/>
            <a:ext cx="1079500" cy="152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066D0ED-9AD1-40E6-AF45-AF419149397B}"/>
              </a:ext>
            </a:extLst>
          </p:cNvPr>
          <p:cNvCxnSpPr>
            <a:cxnSpLocks/>
          </p:cNvCxnSpPr>
          <p:nvPr/>
        </p:nvCxnSpPr>
        <p:spPr>
          <a:xfrm flipH="1" flipV="1">
            <a:off x="6578600" y="4521643"/>
            <a:ext cx="342900" cy="679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FE0F6C0-F613-435C-900E-3E529AC719DB}"/>
              </a:ext>
            </a:extLst>
          </p:cNvPr>
          <p:cNvCxnSpPr>
            <a:cxnSpLocks/>
          </p:cNvCxnSpPr>
          <p:nvPr/>
        </p:nvCxnSpPr>
        <p:spPr>
          <a:xfrm flipH="1" flipV="1">
            <a:off x="5150808" y="4791738"/>
            <a:ext cx="1478592" cy="681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AFDACA-A569-4FC1-B3B6-CAF79BD90D41}"/>
              </a:ext>
            </a:extLst>
          </p:cNvPr>
          <p:cNvCxnSpPr>
            <a:cxnSpLocks/>
          </p:cNvCxnSpPr>
          <p:nvPr/>
        </p:nvCxnSpPr>
        <p:spPr>
          <a:xfrm flipH="1">
            <a:off x="4133850" y="5562600"/>
            <a:ext cx="957502" cy="165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DCD664-50DF-43D2-B730-31F9EC3264EF}"/>
              </a:ext>
            </a:extLst>
          </p:cNvPr>
          <p:cNvCxnSpPr>
            <a:cxnSpLocks/>
          </p:cNvCxnSpPr>
          <p:nvPr/>
        </p:nvCxnSpPr>
        <p:spPr>
          <a:xfrm flipH="1">
            <a:off x="2476021" y="5892800"/>
            <a:ext cx="104077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D0C05A7-76A6-4DDA-AF33-1A497D0CEE56}"/>
              </a:ext>
            </a:extLst>
          </p:cNvPr>
          <p:cNvCxnSpPr>
            <a:cxnSpLocks/>
          </p:cNvCxnSpPr>
          <p:nvPr/>
        </p:nvCxnSpPr>
        <p:spPr>
          <a:xfrm flipV="1">
            <a:off x="3080948" y="2069180"/>
            <a:ext cx="221050" cy="2300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6922FEF-CB30-4479-9629-3C406957AF49}"/>
              </a:ext>
            </a:extLst>
          </p:cNvPr>
          <p:cNvCxnSpPr>
            <a:cxnSpLocks/>
          </p:cNvCxnSpPr>
          <p:nvPr/>
        </p:nvCxnSpPr>
        <p:spPr>
          <a:xfrm flipV="1">
            <a:off x="5232402" y="2442590"/>
            <a:ext cx="1206498" cy="544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C313C5D-D046-40B0-95B5-5E0CDC73A127}"/>
              </a:ext>
            </a:extLst>
          </p:cNvPr>
          <p:cNvCxnSpPr>
            <a:cxnSpLocks/>
            <a:stCxn id="22" idx="6"/>
            <a:endCxn id="29" idx="1"/>
          </p:cNvCxnSpPr>
          <p:nvPr/>
        </p:nvCxnSpPr>
        <p:spPr>
          <a:xfrm>
            <a:off x="5270500" y="3139281"/>
            <a:ext cx="2961015" cy="1804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43667E1-63D4-442E-903A-F0BCAF9897D4}"/>
              </a:ext>
            </a:extLst>
          </p:cNvPr>
          <p:cNvCxnSpPr>
            <a:cxnSpLocks/>
          </p:cNvCxnSpPr>
          <p:nvPr/>
        </p:nvCxnSpPr>
        <p:spPr>
          <a:xfrm>
            <a:off x="5123492" y="3303074"/>
            <a:ext cx="1048708" cy="748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FD41A52-31CA-49AA-8D12-2FA58190F6D1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649408" y="4357319"/>
            <a:ext cx="1503992" cy="748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55AA1AD-24A1-4299-BEA4-DE4809EFD2C2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032002" y="1826419"/>
            <a:ext cx="1054098" cy="933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33CD427-E0DF-4635-8284-A21BFD7EF5B3}"/>
              </a:ext>
            </a:extLst>
          </p:cNvPr>
          <p:cNvCxnSpPr>
            <a:cxnSpLocks/>
          </p:cNvCxnSpPr>
          <p:nvPr/>
        </p:nvCxnSpPr>
        <p:spPr>
          <a:xfrm>
            <a:off x="1790221" y="3127374"/>
            <a:ext cx="102079" cy="458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4CBD268-1938-4E2C-ACEC-7496D125EBDB}"/>
              </a:ext>
            </a:extLst>
          </p:cNvPr>
          <p:cNvSpPr txBox="1"/>
          <p:nvPr/>
        </p:nvSpPr>
        <p:spPr>
          <a:xfrm>
            <a:off x="5437081" y="6077657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(Estate)</a:t>
            </a:r>
          </a:p>
        </p:txBody>
      </p:sp>
    </p:spTree>
    <p:extLst>
      <p:ext uri="{BB962C8B-B14F-4D97-AF65-F5344CB8AC3E}">
        <p14:creationId xmlns:p14="http://schemas.microsoft.com/office/powerpoint/2010/main" val="1442604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5D1F-FC92-4A64-B081-C0A63494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Method</a:t>
            </a:r>
            <a:br>
              <a:rPr lang="en-SG" dirty="0"/>
            </a:br>
            <a:r>
              <a:rPr lang="en-SG" dirty="0"/>
              <a:t>4. Network Graph Establishment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61EA-D3FB-4668-B581-E18D5D8DA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from CSV file to define nodes, edges and weights of the directed graph</a:t>
            </a:r>
          </a:p>
          <a:p>
            <a:r>
              <a:rPr lang="en-US" dirty="0"/>
              <a:t>Python Module: </a:t>
            </a:r>
            <a:r>
              <a:rPr lang="en-US" dirty="0" err="1"/>
              <a:t>Networkx</a:t>
            </a:r>
            <a:endParaRPr lang="en-US" dirty="0"/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33FB5-F6F8-4975-A551-C7F186BA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1345"/>
            <a:ext cx="9144000" cy="26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11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5D1F-FC92-4A64-B081-C0A63494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Method</a:t>
            </a:r>
            <a:br>
              <a:rPr lang="en-SG" dirty="0"/>
            </a:br>
            <a:r>
              <a:rPr lang="en-SG" dirty="0"/>
              <a:t>5. Network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61EA-D3FB-4668-B581-E18D5D8DA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Degree, Node, Edge, Density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B6F5A-A71D-4BE0-869B-BDB5AFE4F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47"/>
          <a:stretch/>
        </p:blipFill>
        <p:spPr>
          <a:xfrm>
            <a:off x="0" y="3574325"/>
            <a:ext cx="9144000" cy="1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21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15F1-9A25-4661-B9E7-B805912C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Graph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4585E-2A75-4886-A4CE-EC0FDE05B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99"/>
          <a:stretch/>
        </p:blipFill>
        <p:spPr>
          <a:xfrm>
            <a:off x="228600" y="1417638"/>
            <a:ext cx="4543513" cy="3448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FE849-6129-4A22-B4BA-9548FE0E0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98"/>
          <a:stretch/>
        </p:blipFill>
        <p:spPr>
          <a:xfrm>
            <a:off x="4772113" y="1489274"/>
            <a:ext cx="4385471" cy="330517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C94784-BF16-4069-9720-6D02D6BC3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224836"/>
              </p:ext>
            </p:extLst>
          </p:nvPr>
        </p:nvGraphicFramePr>
        <p:xfrm>
          <a:off x="406400" y="4827985"/>
          <a:ext cx="85344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04">
                  <a:extLst>
                    <a:ext uri="{9D8B030D-6E8A-4147-A177-3AD203B41FA5}">
                      <a16:colId xmlns:a16="http://schemas.microsoft.com/office/drawing/2014/main" val="2950543717"/>
                    </a:ext>
                  </a:extLst>
                </a:gridCol>
                <a:gridCol w="1365504">
                  <a:extLst>
                    <a:ext uri="{9D8B030D-6E8A-4147-A177-3AD203B41FA5}">
                      <a16:colId xmlns:a16="http://schemas.microsoft.com/office/drawing/2014/main" val="2936126818"/>
                    </a:ext>
                  </a:extLst>
                </a:gridCol>
                <a:gridCol w="1365504">
                  <a:extLst>
                    <a:ext uri="{9D8B030D-6E8A-4147-A177-3AD203B41FA5}">
                      <a16:colId xmlns:a16="http://schemas.microsoft.com/office/drawing/2014/main" val="2033903327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3710679283"/>
                    </a:ext>
                  </a:extLst>
                </a:gridCol>
                <a:gridCol w="2061776">
                  <a:extLst>
                    <a:ext uri="{9D8B030D-6E8A-4147-A177-3AD203B41FA5}">
                      <a16:colId xmlns:a16="http://schemas.microsoft.com/office/drawing/2014/main" val="220286109"/>
                    </a:ext>
                  </a:extLst>
                </a:gridCol>
                <a:gridCol w="1351984">
                  <a:extLst>
                    <a:ext uri="{9D8B030D-6E8A-4147-A177-3AD203B41FA5}">
                      <a16:colId xmlns:a16="http://schemas.microsoft.com/office/drawing/2014/main" val="3711641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Estate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Edges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with Highest Degree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with Highest CC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7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Hougang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Hougang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Ctrl Int (8)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 512 (0.17)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 831 (0.17)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456429"/>
                  </a:ext>
                </a:extLst>
              </a:tr>
              <a:tr h="147359">
                <a:tc>
                  <a:txBody>
                    <a:bodyPr/>
                    <a:lstStyle/>
                    <a:p>
                      <a:r>
                        <a:rPr lang="en-US" dirty="0" err="1"/>
                        <a:t>Senkang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Sengkang Community Hub (6)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lock 323B (6)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Sengkang Int (0.17)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 234 (0.17)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86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850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F29D9A-B8D6-43F2-9520-F949D82F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304061"/>
            <a:ext cx="4648200" cy="3347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58957-AD69-49BF-A1C0-CD94E5462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87" y="1417638"/>
            <a:ext cx="3962692" cy="3162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115F1-9A25-4661-B9E7-B805912C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Graph</a:t>
            </a:r>
            <a:endParaRPr lang="en-S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C94784-BF16-4069-9720-6D02D6BC3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125911"/>
              </p:ext>
            </p:extLst>
          </p:nvPr>
        </p:nvGraphicFramePr>
        <p:xfrm>
          <a:off x="444091" y="4598670"/>
          <a:ext cx="8534400" cy="2106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04">
                  <a:extLst>
                    <a:ext uri="{9D8B030D-6E8A-4147-A177-3AD203B41FA5}">
                      <a16:colId xmlns:a16="http://schemas.microsoft.com/office/drawing/2014/main" val="2950543717"/>
                    </a:ext>
                  </a:extLst>
                </a:gridCol>
                <a:gridCol w="691896">
                  <a:extLst>
                    <a:ext uri="{9D8B030D-6E8A-4147-A177-3AD203B41FA5}">
                      <a16:colId xmlns:a16="http://schemas.microsoft.com/office/drawing/2014/main" val="29361268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339033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71067928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0286109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711641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Estate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Edges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with Highest Degree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with Highest CC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7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 Mo Kio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Yio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Chu Kang Int (10)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Sbst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Ang Mo Kio Depot (0.167)</a:t>
                      </a:r>
                    </a:p>
                    <a:p>
                      <a:pPr algn="ctr" fontAlgn="b"/>
                      <a:r>
                        <a:rPr lang="nn-N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 Yio Chu Kang Stadium (0.167)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 Ang Mo Kio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Exit A (01.67)</a:t>
                      </a:r>
                    </a:p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456429"/>
                  </a:ext>
                </a:extLst>
              </a:tr>
              <a:tr h="14735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 Batok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Batok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 (8)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644 (0.167)</a:t>
                      </a:r>
                    </a:p>
                    <a:p>
                      <a:pPr algn="ctr" fontAlgn="b"/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225 (0.167)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Batok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West Ave 5 (0.167)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86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25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B39E-D59D-44A6-BB59-913E5AE0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Urban Planning is getting importance during these days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C356-A235-4DD7-9A04-7556EF3C3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keep up with the population growth and infrastructure</a:t>
            </a:r>
          </a:p>
          <a:p>
            <a:pPr lvl="1"/>
            <a:r>
              <a:rPr lang="en-US" dirty="0"/>
              <a:t>Overcrowding in Transportation</a:t>
            </a:r>
          </a:p>
          <a:p>
            <a:pPr lvl="1"/>
            <a:r>
              <a:rPr lang="en-US" dirty="0"/>
              <a:t>Demand &amp; Supply for Housing</a:t>
            </a:r>
          </a:p>
          <a:p>
            <a:r>
              <a:rPr lang="en-US" dirty="0"/>
              <a:t>Challenge for Major Cities in the world </a:t>
            </a:r>
          </a:p>
          <a:p>
            <a:pPr lvl="1"/>
            <a:r>
              <a:rPr lang="en-US" dirty="0"/>
              <a:t>Singapore, Manila, Mumbai, Paris etc. </a:t>
            </a:r>
          </a:p>
          <a:p>
            <a:r>
              <a:rPr lang="en-US" dirty="0"/>
              <a:t>Case Study: Singapore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25008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15F1-9A25-4661-B9E7-B805912C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Graph</a:t>
            </a:r>
            <a:endParaRPr lang="en-S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C94784-BF16-4069-9720-6D02D6BC3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454547"/>
              </p:ext>
            </p:extLst>
          </p:nvPr>
        </p:nvGraphicFramePr>
        <p:xfrm>
          <a:off x="419100" y="5029200"/>
          <a:ext cx="8534400" cy="135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04">
                  <a:extLst>
                    <a:ext uri="{9D8B030D-6E8A-4147-A177-3AD203B41FA5}">
                      <a16:colId xmlns:a16="http://schemas.microsoft.com/office/drawing/2014/main" val="2950543717"/>
                    </a:ext>
                  </a:extLst>
                </a:gridCol>
                <a:gridCol w="1365504">
                  <a:extLst>
                    <a:ext uri="{9D8B030D-6E8A-4147-A177-3AD203B41FA5}">
                      <a16:colId xmlns:a16="http://schemas.microsoft.com/office/drawing/2014/main" val="2936126818"/>
                    </a:ext>
                  </a:extLst>
                </a:gridCol>
                <a:gridCol w="1365504">
                  <a:extLst>
                    <a:ext uri="{9D8B030D-6E8A-4147-A177-3AD203B41FA5}">
                      <a16:colId xmlns:a16="http://schemas.microsoft.com/office/drawing/2014/main" val="2033903327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3710679283"/>
                    </a:ext>
                  </a:extLst>
                </a:gridCol>
                <a:gridCol w="2061776">
                  <a:extLst>
                    <a:ext uri="{9D8B030D-6E8A-4147-A177-3AD203B41FA5}">
                      <a16:colId xmlns:a16="http://schemas.microsoft.com/office/drawing/2014/main" val="220286109"/>
                    </a:ext>
                  </a:extLst>
                </a:gridCol>
                <a:gridCol w="1351984">
                  <a:extLst>
                    <a:ext uri="{9D8B030D-6E8A-4147-A177-3AD203B41FA5}">
                      <a16:colId xmlns:a16="http://schemas.microsoft.com/office/drawing/2014/main" val="3711641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Estate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Edges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with Highest Degree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with Highest CC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7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Tampines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Tampines Int (10)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TAMPINES EAST STN EXIT B (0.167)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456429"/>
                  </a:ext>
                </a:extLst>
              </a:tr>
              <a:tr h="14735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Woodlands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W'Lands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Temp Int (12)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 825 (0.08)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 803 (0.08)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8601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87830F0-4B50-4928-A1CD-C13901C7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7638"/>
            <a:ext cx="4386263" cy="2979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042FA5-71DE-4ACD-9C4D-272D0C1E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63" y="1828800"/>
            <a:ext cx="3482839" cy="256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27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B639-A18D-49E0-845E-6789C740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Method</a:t>
            </a:r>
            <a:br>
              <a:rPr lang="en-SG" dirty="0"/>
            </a:br>
            <a:r>
              <a:rPr lang="en-SG" dirty="0"/>
              <a:t>5. Network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A20C9-D0A9-4FB5-9076-78A7A0D2A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Distribution Chart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C8A69-3387-45CF-B045-800AE3E67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08250"/>
            <a:ext cx="69627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8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C289-865C-49C4-B677-4BF2C97C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7654C-BFC3-4023-B9EE-A5511BDA2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630" y="2160588"/>
            <a:ext cx="564635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5D1F-FC92-4A64-B081-C0A63494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Method</a:t>
            </a:r>
            <a:br>
              <a:rPr lang="en-SG" dirty="0"/>
            </a:br>
            <a:r>
              <a:rPr lang="en-SG" dirty="0"/>
              <a:t>6. Community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61EA-D3FB-4668-B581-E18D5D8D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95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Detect the community in each estate </a:t>
            </a:r>
          </a:p>
          <a:p>
            <a:r>
              <a:rPr lang="en-US" sz="2800" dirty="0"/>
              <a:t>Method: Strong Connected Components ????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 the graph, if we start  search from vertex 0, we get vertices in stack as 1, 2, 4, 3,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Consider 1,2,0 as the subgraph</a:t>
            </a:r>
          </a:p>
          <a:p>
            <a:pPr marL="0" indent="0">
              <a:buNone/>
            </a:pPr>
            <a:br>
              <a:rPr lang="en-US" sz="1400" dirty="0"/>
            </a:br>
            <a:endParaRPr lang="en-SG" sz="1400" dirty="0"/>
          </a:p>
          <a:p>
            <a:endParaRPr lang="en-US" sz="140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34537FE-3BD9-4338-950F-A03B5172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869944"/>
            <a:ext cx="3962400" cy="2166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E2EF4-A00D-49E5-B3DF-5990909E6453}"/>
              </a:ext>
            </a:extLst>
          </p:cNvPr>
          <p:cNvSpPr txBox="1"/>
          <p:nvPr/>
        </p:nvSpPr>
        <p:spPr>
          <a:xfrm>
            <a:off x="685800" y="5410200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Subgraph</a:t>
            </a:r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BB6678-9E07-4F2F-86BB-369EFEC8EACE}"/>
              </a:ext>
            </a:extLst>
          </p:cNvPr>
          <p:cNvCxnSpPr/>
          <p:nvPr/>
        </p:nvCxnSpPr>
        <p:spPr>
          <a:xfrm flipV="1">
            <a:off x="1758594" y="4953000"/>
            <a:ext cx="832206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80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2ABC-7B4C-49BE-9BCB-53FF367A6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03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 dirty="0"/>
              <a:t>Method</a:t>
            </a:r>
            <a:br>
              <a:rPr lang="en-SG" dirty="0"/>
            </a:br>
            <a:r>
              <a:rPr lang="en-SG" dirty="0"/>
              <a:t>6. Community Detection - Subgraph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7069A-2166-46ED-9F65-F9DD415B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97" y="1905000"/>
            <a:ext cx="9144000" cy="14061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AF580B-34AE-4F60-A6AD-7F7842490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75446"/>
              </p:ext>
            </p:extLst>
          </p:nvPr>
        </p:nvGraphicFramePr>
        <p:xfrm>
          <a:off x="1905000" y="4267200"/>
          <a:ext cx="5181600" cy="177355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82453424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636707729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1589264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Estate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>
                          <a:effectLst/>
                        </a:rPr>
                        <a:t>Nodes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 dirty="0">
                          <a:effectLst/>
                        </a:rPr>
                        <a:t>Edges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39842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 dirty="0" err="1">
                          <a:effectLst/>
                        </a:rPr>
                        <a:t>Hougang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28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36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8070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 dirty="0">
                          <a:effectLst/>
                        </a:rPr>
                        <a:t>Sengkang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20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 dirty="0">
                          <a:effectLst/>
                        </a:rPr>
                        <a:t>Ang Mo Kio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104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148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1664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 dirty="0" err="1">
                          <a:effectLst/>
                        </a:rPr>
                        <a:t>Bt</a:t>
                      </a:r>
                      <a:r>
                        <a:rPr lang="en-SG" sz="1600" b="1" u="none" strike="noStrike" dirty="0">
                          <a:effectLst/>
                        </a:rPr>
                        <a:t> </a:t>
                      </a:r>
                      <a:r>
                        <a:rPr lang="en-SG" sz="1600" b="1" u="none" strike="noStrike" dirty="0" err="1">
                          <a:effectLst/>
                        </a:rPr>
                        <a:t>Batok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81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113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88490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 dirty="0">
                          <a:effectLst/>
                        </a:rPr>
                        <a:t>Tampines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147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223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35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b="1" u="none" strike="noStrike" dirty="0">
                          <a:effectLst/>
                        </a:rPr>
                        <a:t>Woodlands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139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 dirty="0">
                          <a:effectLst/>
                        </a:rPr>
                        <a:t>182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725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253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0B3C-A778-405D-88DD-97DE9E12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Method</a:t>
            </a:r>
            <a:br>
              <a:rPr lang="en-SG" dirty="0"/>
            </a:br>
            <a:r>
              <a:rPr lang="en-SG" dirty="0"/>
              <a:t>6. Community Detection - Subgraph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C53C4-9B20-4704-9F1E-654253B2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8" y="1577151"/>
            <a:ext cx="2819400" cy="1972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BC161-32D2-447F-8F17-0C87F2E2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7" y="4294539"/>
            <a:ext cx="2462276" cy="19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F6478-935A-4976-A585-69484FD11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671609"/>
            <a:ext cx="2362200" cy="1783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584D0-FAED-41B1-88DF-F1B1CD35B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38" y="4294539"/>
            <a:ext cx="2819400" cy="2064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4B347-8E12-4C74-BBB9-AB708F183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614" y="1570271"/>
            <a:ext cx="3010386" cy="2185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72BB1C-A98F-4707-84A0-94558A85F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078" y="4223779"/>
            <a:ext cx="2834781" cy="206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91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64DC-680B-41FA-82E1-77B315D74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Experiment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F3ECB-ECE5-4CEA-8876-AB855C1CE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40362"/>
          </a:xfrm>
        </p:spPr>
        <p:txBody>
          <a:bodyPr>
            <a:noAutofit/>
          </a:bodyPr>
          <a:lstStyle/>
          <a:p>
            <a:pPr algn="just"/>
            <a:r>
              <a:rPr lang="en-SG" sz="1800" dirty="0"/>
              <a:t>Ang Mo Kio vs Bukit </a:t>
            </a:r>
            <a:r>
              <a:rPr lang="en-SG" sz="1800" dirty="0" err="1"/>
              <a:t>Batok</a:t>
            </a:r>
            <a:r>
              <a:rPr lang="en-SG" sz="1800" dirty="0"/>
              <a:t> </a:t>
            </a:r>
          </a:p>
          <a:p>
            <a:pPr lvl="1" algn="just"/>
            <a:r>
              <a:rPr lang="en-SG" sz="1800" dirty="0"/>
              <a:t>Measure: </a:t>
            </a:r>
            <a:r>
              <a:rPr lang="en-SG" sz="1800" dirty="0">
                <a:solidFill>
                  <a:srgbClr val="FF0000"/>
                </a:solidFill>
              </a:rPr>
              <a:t>Path length &amp; Diameter</a:t>
            </a:r>
          </a:p>
          <a:p>
            <a:pPr lvl="1" algn="just"/>
            <a:r>
              <a:rPr lang="en-SG" sz="1800" dirty="0"/>
              <a:t>To analyse how quickly a commuter is able to travel from one bus stop (node) to another bus stop</a:t>
            </a:r>
          </a:p>
          <a:p>
            <a:pPr lvl="1" algn="just"/>
            <a:endParaRPr lang="en-SG" sz="1800" dirty="0"/>
          </a:p>
          <a:p>
            <a:pPr algn="just"/>
            <a:r>
              <a:rPr lang="en-SG" sz="1800" dirty="0"/>
              <a:t>Woodlands vs Tampines</a:t>
            </a:r>
          </a:p>
          <a:p>
            <a:pPr lvl="1" algn="just"/>
            <a:r>
              <a:rPr lang="en-SG" sz="1800" dirty="0"/>
              <a:t>Measure: </a:t>
            </a:r>
            <a:r>
              <a:rPr lang="en-SG" sz="1800" dirty="0">
                <a:solidFill>
                  <a:srgbClr val="FF0000"/>
                </a:solidFill>
              </a:rPr>
              <a:t>Clustering Coefficient</a:t>
            </a:r>
          </a:p>
          <a:p>
            <a:pPr algn="just"/>
            <a:r>
              <a:rPr lang="en-SG" sz="1800" dirty="0"/>
              <a:t>To analyse the connectivity of each bus stop (node) to another bus </a:t>
            </a:r>
            <a:r>
              <a:rPr lang="en-SG" dirty="0"/>
              <a:t>stop</a:t>
            </a:r>
          </a:p>
          <a:p>
            <a:pPr algn="just"/>
            <a:endParaRPr lang="en-SG" dirty="0"/>
          </a:p>
          <a:p>
            <a:pPr algn="just"/>
            <a:r>
              <a:rPr lang="en-SG" dirty="0" err="1"/>
              <a:t>Hougang</a:t>
            </a:r>
            <a:r>
              <a:rPr lang="en-SG" dirty="0"/>
              <a:t> vs Sengkang </a:t>
            </a:r>
          </a:p>
          <a:p>
            <a:pPr lvl="1" algn="just"/>
            <a:r>
              <a:rPr lang="en-SG" sz="1800" dirty="0"/>
              <a:t>Measure: </a:t>
            </a:r>
            <a:r>
              <a:rPr lang="en-SG" sz="1800" dirty="0">
                <a:solidFill>
                  <a:srgbClr val="FF0000"/>
                </a:solidFill>
              </a:rPr>
              <a:t>Centrality</a:t>
            </a:r>
          </a:p>
          <a:p>
            <a:pPr lvl="1" algn="just"/>
            <a:r>
              <a:rPr lang="en-SG" sz="1800" dirty="0"/>
              <a:t>To identify the key player and analyse whether the bus stop (node) is sufficiently equipped for high traffic flow</a:t>
            </a:r>
          </a:p>
          <a:p>
            <a:pPr lvl="1" algn="just"/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917963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46FD-175A-4D3A-94BA-D2837841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Ang Mo Kio VS Bukit </a:t>
            </a:r>
            <a:r>
              <a:rPr lang="en-SG" dirty="0" err="1"/>
              <a:t>Batok</a:t>
            </a:r>
            <a:endParaRPr lang="en-S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3EDD75-B9E0-4033-ACFE-C60F9DD4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752576"/>
              </p:ext>
            </p:extLst>
          </p:nvPr>
        </p:nvGraphicFramePr>
        <p:xfrm>
          <a:off x="381000" y="1828800"/>
          <a:ext cx="6353730" cy="144838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927396660"/>
                    </a:ext>
                  </a:extLst>
                </a:gridCol>
                <a:gridCol w="985426">
                  <a:extLst>
                    <a:ext uri="{9D8B030D-6E8A-4147-A177-3AD203B41FA5}">
                      <a16:colId xmlns:a16="http://schemas.microsoft.com/office/drawing/2014/main" val="3444613730"/>
                    </a:ext>
                  </a:extLst>
                </a:gridCol>
                <a:gridCol w="1140413">
                  <a:extLst>
                    <a:ext uri="{9D8B030D-6E8A-4147-A177-3AD203B41FA5}">
                      <a16:colId xmlns:a16="http://schemas.microsoft.com/office/drawing/2014/main" val="2025213663"/>
                    </a:ext>
                  </a:extLst>
                </a:gridCol>
                <a:gridCol w="1179894">
                  <a:extLst>
                    <a:ext uri="{9D8B030D-6E8A-4147-A177-3AD203B41FA5}">
                      <a16:colId xmlns:a16="http://schemas.microsoft.com/office/drawing/2014/main" val="3439318856"/>
                    </a:ext>
                  </a:extLst>
                </a:gridCol>
                <a:gridCol w="1752597">
                  <a:extLst>
                    <a:ext uri="{9D8B030D-6E8A-4147-A177-3AD203B41FA5}">
                      <a16:colId xmlns:a16="http://schemas.microsoft.com/office/drawing/2014/main" val="1559969662"/>
                    </a:ext>
                  </a:extLst>
                </a:gridCol>
              </a:tblGrid>
              <a:tr h="4146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Estate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Nodes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Edges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Diameter (Link)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 err="1">
                          <a:effectLst/>
                        </a:rPr>
                        <a:t>Path_length</a:t>
                      </a:r>
                      <a:r>
                        <a:rPr lang="en-SG" sz="2000" u="none" strike="noStrike" dirty="0">
                          <a:effectLst/>
                        </a:rPr>
                        <a:t> (KM)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8327841"/>
                  </a:ext>
                </a:extLst>
              </a:tr>
              <a:tr h="4146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Ang Mo Kio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>
                          <a:effectLst/>
                        </a:rPr>
                        <a:t>104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>
                          <a:effectLst/>
                        </a:rPr>
                        <a:t>148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>
                          <a:effectLst/>
                        </a:rPr>
                        <a:t>22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9.75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7273426"/>
                  </a:ext>
                </a:extLst>
              </a:tr>
              <a:tr h="4146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 err="1">
                          <a:effectLst/>
                        </a:rPr>
                        <a:t>Bt</a:t>
                      </a:r>
                      <a:r>
                        <a:rPr lang="en-SG" sz="2000" u="none" strike="noStrike" dirty="0">
                          <a:effectLst/>
                        </a:rPr>
                        <a:t> </a:t>
                      </a:r>
                      <a:r>
                        <a:rPr lang="en-SG" sz="2000" u="none" strike="noStrike" dirty="0" err="1">
                          <a:effectLst/>
                        </a:rPr>
                        <a:t>Batok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>
                          <a:effectLst/>
                        </a:rPr>
                        <a:t>81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>
                          <a:effectLst/>
                        </a:rPr>
                        <a:t>113</a:t>
                      </a:r>
                      <a:endParaRPr lang="en-SG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24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9.45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3090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109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0D4-4881-404C-BEC6-3F0FA141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Tampines vs Woodlands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E20067-56EC-401C-BEC1-709C29C8A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99791"/>
              </p:ext>
            </p:extLst>
          </p:nvPr>
        </p:nvGraphicFramePr>
        <p:xfrm>
          <a:off x="1531926" y="2256934"/>
          <a:ext cx="4106874" cy="26489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3420">
                  <a:extLst>
                    <a:ext uri="{9D8B030D-6E8A-4147-A177-3AD203B41FA5}">
                      <a16:colId xmlns:a16="http://schemas.microsoft.com/office/drawing/2014/main" val="290141989"/>
                    </a:ext>
                  </a:extLst>
                </a:gridCol>
                <a:gridCol w="1913454">
                  <a:extLst>
                    <a:ext uri="{9D8B030D-6E8A-4147-A177-3AD203B41FA5}">
                      <a16:colId xmlns:a16="http://schemas.microsoft.com/office/drawing/2014/main" val="1999608748"/>
                    </a:ext>
                  </a:extLst>
                </a:gridCol>
              </a:tblGrid>
              <a:tr h="406703"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Estate</a:t>
                      </a:r>
                      <a:endParaRPr lang="en-SG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Average Clustering  Coefficient</a:t>
                      </a:r>
                      <a:endParaRPr lang="en-SG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6229006"/>
                  </a:ext>
                </a:extLst>
              </a:tr>
              <a:tr h="8010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Tampines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(Mature)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0.004</a:t>
                      </a:r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3857621"/>
                  </a:ext>
                </a:extLst>
              </a:tr>
              <a:tr h="406703">
                <a:tc>
                  <a:txBody>
                    <a:bodyPr/>
                    <a:lstStyle/>
                    <a:p>
                      <a:pPr algn="ctr" fontAlgn="b"/>
                      <a:r>
                        <a:rPr lang="en-SG" sz="2000" u="none" strike="noStrike" dirty="0">
                          <a:effectLst/>
                        </a:rPr>
                        <a:t>Woodlands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SG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Non-Mature)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0.0006</a:t>
                      </a:r>
                      <a:endParaRPr lang="en-SG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endParaRPr lang="en-SG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152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851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D40B-F222-4F7D-8A08-B5BC357E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Hougang</a:t>
            </a:r>
            <a:r>
              <a:rPr lang="en-US" dirty="0"/>
              <a:t> vs Sengkang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851AF-CD31-48DD-81A9-ED29A0F9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53" y="3157326"/>
            <a:ext cx="3638832" cy="3426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7012E-BD50-41A2-A429-27058325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969" y="1551839"/>
            <a:ext cx="3638831" cy="5037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BB673-7E18-4CDD-846B-F3537654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00" y="1373346"/>
            <a:ext cx="4724400" cy="16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C16F-E541-4379-A5FA-A7047BC3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Singapore Population Growth </a:t>
            </a:r>
            <a:endParaRPr lang="en-SG" dirty="0"/>
          </a:p>
        </p:txBody>
      </p:sp>
      <p:pic>
        <p:nvPicPr>
          <p:cNvPr id="1036" name="Picture 12" descr="Image result for singapore population growth 2020 projection&quot;">
            <a:extLst>
              <a:ext uri="{FF2B5EF4-FFF2-40B4-BE49-F238E27FC236}">
                <a16:creationId xmlns:a16="http://schemas.microsoft.com/office/drawing/2014/main" id="{60E3DE3A-C643-46B9-9F84-D5D3F9E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1" y="1524000"/>
            <a:ext cx="7584831" cy="563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30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D40B-F222-4F7D-8A08-B5BC357E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Hougang</a:t>
            </a:r>
            <a:r>
              <a:rPr lang="en-US" dirty="0"/>
              <a:t> vs Sengkang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BB673-7E18-4CDD-846B-F3537654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3" y="1376678"/>
            <a:ext cx="5700254" cy="2042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34441-8051-4388-BEAC-D2D8AA1B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94" y="2595779"/>
            <a:ext cx="2439614" cy="404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93758-BB0B-4DC5-A8FF-A244A2F12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19015"/>
            <a:ext cx="5700254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88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0442-AC0A-4DDA-B909-CF5E7CCB1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239001" cy="1320800"/>
          </a:xfrm>
        </p:spPr>
        <p:txBody>
          <a:bodyPr>
            <a:normAutofit/>
          </a:bodyPr>
          <a:lstStyle/>
          <a:p>
            <a:r>
              <a:rPr lang="en-US" dirty="0"/>
              <a:t>Centrality Measure for key player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50447-B063-4F9F-AA83-B36C00A78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899" y="1488613"/>
            <a:ext cx="6347714" cy="388077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Sengkang</a:t>
            </a:r>
            <a:r>
              <a:rPr lang="en-US" dirty="0"/>
              <a:t>  </a:t>
            </a:r>
          </a:p>
          <a:p>
            <a:r>
              <a:rPr lang="en-US" dirty="0"/>
              <a:t>Highest Betweenness Centrality:0.5</a:t>
            </a:r>
          </a:p>
          <a:p>
            <a:pPr lvl="1"/>
            <a:r>
              <a:rPr lang="en-US" dirty="0"/>
              <a:t>Sengkang Station</a:t>
            </a:r>
          </a:p>
          <a:p>
            <a:pPr lvl="1"/>
            <a:r>
              <a:rPr lang="en-SG" dirty="0"/>
              <a:t>Sengkang East Rd</a:t>
            </a:r>
          </a:p>
          <a:p>
            <a:pPr lvl="1"/>
            <a:r>
              <a:rPr lang="en-SG" dirty="0"/>
              <a:t>Sengkang </a:t>
            </a:r>
            <a:r>
              <a:rPr lang="en-SG" dirty="0" err="1"/>
              <a:t>Sq</a:t>
            </a:r>
            <a:endParaRPr lang="en-SG" dirty="0"/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4EAF5-D6C9-41B8-9A4E-1E720DE0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86200"/>
            <a:ext cx="5353050" cy="245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83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1007-23A5-494D-8C27-C39F779E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543801" cy="1320800"/>
          </a:xfrm>
        </p:spPr>
        <p:txBody>
          <a:bodyPr/>
          <a:lstStyle/>
          <a:p>
            <a:r>
              <a:rPr lang="en-US" dirty="0"/>
              <a:t>Centrality Measure for key player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3F2CD-C781-418A-A4C2-EFA728606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99" y="1551222"/>
            <a:ext cx="6347714" cy="388077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Hougang</a:t>
            </a:r>
            <a:endParaRPr lang="en-US" b="1" u="sng" dirty="0"/>
          </a:p>
          <a:p>
            <a:r>
              <a:rPr lang="en-US" dirty="0"/>
              <a:t>Highest Betweenness Centrality : 0.61 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Hougang</a:t>
            </a:r>
            <a:r>
              <a:rPr lang="en-US" dirty="0">
                <a:sym typeface="Wingdings" panose="05000000000000000000" pitchFamily="2" charset="2"/>
              </a:rPr>
              <a:t> Central</a:t>
            </a: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AF45F-545E-4092-B4A5-58D8F303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17" y="3237958"/>
            <a:ext cx="4410075" cy="33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07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227B-4D4D-4E67-9F15-A3A333E8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and Recommendation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3554-81C1-4D6D-BC0B-AF5E01457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Algorithm: Community Detection</a:t>
            </a:r>
          </a:p>
          <a:p>
            <a:endParaRPr lang="en-US" dirty="0"/>
          </a:p>
          <a:p>
            <a:r>
              <a:rPr lang="en-US" dirty="0"/>
              <a:t>New relationship(link) to explore between the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6617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DDFF-DFA2-4971-A587-17D10273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338D-DE02-45EB-86BB-45B1D5FEE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https://en.wikipedia.org/wiki/Population_White_Paper</a:t>
            </a:r>
            <a:endParaRPr lang="en-US" dirty="0"/>
          </a:p>
          <a:p>
            <a:r>
              <a:rPr lang="en-SG" dirty="0">
                <a:hlinkClick r:id="rId3"/>
              </a:rPr>
              <a:t>https://www.teoalida.com/singapore/hdbresaleflatpricesdatabase/</a:t>
            </a:r>
            <a:endParaRPr lang="en-SG" dirty="0">
              <a:hlinkClick r:id="rId4"/>
            </a:endParaRPr>
          </a:p>
          <a:p>
            <a:r>
              <a:rPr lang="en-SG" dirty="0">
                <a:hlinkClick r:id="rId4"/>
              </a:rPr>
              <a:t>https://www.citypopulation.de/en/singapore/cities/</a:t>
            </a:r>
            <a:endParaRPr lang="en-SG" dirty="0"/>
          </a:p>
          <a:p>
            <a:r>
              <a:rPr lang="en-SG" dirty="0">
                <a:hlinkClick r:id="rId5"/>
              </a:rPr>
              <a:t>https://www.mytransport.sg/content/mytransport/home/dataMall.html</a:t>
            </a:r>
            <a:endParaRPr lang="en-SG" dirty="0"/>
          </a:p>
          <a:p>
            <a:r>
              <a:rPr lang="en-SG" dirty="0">
                <a:hlinkClick r:id="rId6"/>
              </a:rPr>
              <a:t>http://www.lihaoyi.com/post/PlanningBusTripswithPythonSingaporesSmartNationAPIs.html#improvements</a:t>
            </a:r>
            <a:endParaRPr lang="en-SG" dirty="0"/>
          </a:p>
          <a:p>
            <a:r>
              <a:rPr lang="en-SG" dirty="0">
                <a:hlinkClick r:id="rId7"/>
              </a:rPr>
              <a:t>https://services2.hdb.gov.sg/webapp/BB33RTIS/BB33PReslTrans.jsp</a:t>
            </a:r>
            <a:endParaRPr lang="en-SG" dirty="0"/>
          </a:p>
          <a:p>
            <a:r>
              <a:rPr lang="en-SG" dirty="0">
                <a:hlinkClick r:id="rId8"/>
              </a:rPr>
              <a:t>https://networkx.github.io/documentation/stable/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1725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B1EE-6708-43C0-842F-5EF8BA352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you!!!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A6BE4-632B-4A61-99A3-6DC09E065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90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1E25-E4E2-44D5-BB2B-CB7B01A7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Population White Paper (PWP)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6B90E-B1AF-491C-B8B4-9D04C6BF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Wikipedia….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Released in Jan’2013 by SG GOV on </a:t>
            </a:r>
            <a:r>
              <a:rPr lang="en-US" u="sng" dirty="0"/>
              <a:t>Population Projection</a:t>
            </a:r>
            <a:r>
              <a:rPr lang="en-US" dirty="0"/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to raise from </a:t>
            </a:r>
            <a:r>
              <a:rPr lang="en-US" b="1" dirty="0">
                <a:solidFill>
                  <a:srgbClr val="FF0000"/>
                </a:solidFill>
              </a:rPr>
              <a:t>5.4M (2013) to 6.9M (2030)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Criticisms from Singaporeans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“…. attributed the government's population as the cause of overcrowding and falling reliability of its </a:t>
            </a:r>
            <a:r>
              <a:rPr lang="en-US" b="1" dirty="0">
                <a:solidFill>
                  <a:srgbClr val="FF0000"/>
                </a:solidFill>
              </a:rPr>
              <a:t>public transportation system, increasing property prices for housing</a:t>
            </a:r>
            <a:r>
              <a:rPr lang="en-US" dirty="0"/>
              <a:t>……….”</a:t>
            </a:r>
          </a:p>
        </p:txBody>
      </p:sp>
    </p:spTree>
    <p:extLst>
      <p:ext uri="{BB962C8B-B14F-4D97-AF65-F5344CB8AC3E}">
        <p14:creationId xmlns:p14="http://schemas.microsoft.com/office/powerpoint/2010/main" val="378139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FB0963-438E-43EF-95CB-DA3CEC6AC8C3}"/>
              </a:ext>
            </a:extLst>
          </p:cNvPr>
          <p:cNvSpPr txBox="1"/>
          <p:nvPr/>
        </p:nvSpPr>
        <p:spPr>
          <a:xfrm>
            <a:off x="4876800" y="1408093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Congested Bus Stop – Temasek Polytechnic</a:t>
            </a:r>
            <a:endParaRPr lang="en-SG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463BFFB-B7A3-48B0-9676-23BF72FD4860}"/>
              </a:ext>
            </a:extLst>
          </p:cNvPr>
          <p:cNvSpPr txBox="1">
            <a:spLocks/>
          </p:cNvSpPr>
          <p:nvPr/>
        </p:nvSpPr>
        <p:spPr>
          <a:xfrm>
            <a:off x="457200" y="1295400"/>
            <a:ext cx="3657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Traffic Jam – Yishun Integrated hub</a:t>
            </a:r>
            <a:endParaRPr lang="en-SG" sz="2800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C0652EE-DB25-404F-A4CC-548116E30774}"/>
              </a:ext>
            </a:extLst>
          </p:cNvPr>
          <p:cNvSpPr/>
          <p:nvPr/>
        </p:nvSpPr>
        <p:spPr>
          <a:xfrm rot="5400000">
            <a:off x="3924300" y="723900"/>
            <a:ext cx="1524000" cy="861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9C4EFC-7158-45A3-991D-EB631CE90FE8}"/>
              </a:ext>
            </a:extLst>
          </p:cNvPr>
          <p:cNvSpPr txBox="1"/>
          <p:nvPr/>
        </p:nvSpPr>
        <p:spPr>
          <a:xfrm>
            <a:off x="1905000" y="5791201"/>
            <a:ext cx="592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Raise Concerns in Public Transportation</a:t>
            </a:r>
            <a:endParaRPr lang="en-SG" sz="2800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09DDF61-27D6-4849-9E8E-121501F9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  <a:endParaRPr lang="en-SG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D169CA-A456-43B7-A2C1-761CBA96FAB4}"/>
              </a:ext>
            </a:extLst>
          </p:cNvPr>
          <p:cNvSpPr/>
          <p:nvPr/>
        </p:nvSpPr>
        <p:spPr>
          <a:xfrm>
            <a:off x="2814233" y="1139084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SG" sz="2800" dirty="0"/>
          </a:p>
        </p:txBody>
      </p:sp>
      <p:pic>
        <p:nvPicPr>
          <p:cNvPr id="2050" name="Picture 2" descr="Image result for traffic jam singapore bus stop&quot;">
            <a:extLst>
              <a:ext uri="{FF2B5EF4-FFF2-40B4-BE49-F238E27FC236}">
                <a16:creationId xmlns:a16="http://schemas.microsoft.com/office/drawing/2014/main" id="{EE0D91DD-7318-40F9-90C6-765E6A29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9" y="2362200"/>
            <a:ext cx="3880410" cy="258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ongested bus stops singapore&quot;">
            <a:extLst>
              <a:ext uri="{FF2B5EF4-FFF2-40B4-BE49-F238E27FC236}">
                <a16:creationId xmlns:a16="http://schemas.microsoft.com/office/drawing/2014/main" id="{A8AC7B98-3054-4876-B8DA-4A33D501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620" y="2304787"/>
            <a:ext cx="3716180" cy="261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6973-CEA5-4688-9F66-2C32C0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Initiatives from SG GOV</a:t>
            </a:r>
            <a:br>
              <a:rPr lang="en-US" dirty="0"/>
            </a:br>
            <a:r>
              <a:rPr lang="en-US" dirty="0"/>
              <a:t>Under “Smart Nation”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CDFF-7449-4385-83DE-B5D130917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Land Transport Authority (LTA)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Publishes land transport-related datasets </a:t>
            </a:r>
            <a:r>
              <a:rPr lang="en-US" b="1" u="sng" dirty="0">
                <a:solidFill>
                  <a:srgbClr val="FF0000"/>
                </a:solidFill>
              </a:rPr>
              <a:t>(particularly to bus</a:t>
            </a:r>
            <a:r>
              <a:rPr lang="en-US" dirty="0"/>
              <a:t>) since 2016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Audience </a:t>
            </a:r>
          </a:p>
          <a:p>
            <a:pPr lvl="1"/>
            <a:r>
              <a:rPr lang="en-US" dirty="0"/>
              <a:t>enterprises, researchers, public, anybody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Aim:</a:t>
            </a:r>
          </a:p>
          <a:p>
            <a:pPr lvl="1"/>
            <a:r>
              <a:rPr lang="en-US" dirty="0"/>
              <a:t>To promote collaboration and co-creation of innovative and inclusive transport solutions.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SG" dirty="0">
                <a:hlinkClick r:id="rId2"/>
              </a:rPr>
              <a:t>DataMall - MyTransport.SG</a:t>
            </a: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6203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F494-E287-47A8-9664-389F169B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>
                <a:hlinkClick r:id="rId2"/>
              </a:rPr>
              <a:t>DataMall - MyTransport.SG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5DB3A-3FAC-45AF-BC94-09B0D825F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66333"/>
            <a:ext cx="8223803" cy="31253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A0CC4C-7827-49BF-8C70-857BAD40B1A4}"/>
              </a:ext>
            </a:extLst>
          </p:cNvPr>
          <p:cNvSpPr/>
          <p:nvPr/>
        </p:nvSpPr>
        <p:spPr>
          <a:xfrm>
            <a:off x="762000" y="57150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/>
              <a:t>Click to register for the request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B206AA-7831-4B91-884D-894EC8EFE361}"/>
              </a:ext>
            </a:extLst>
          </p:cNvPr>
          <p:cNvSpPr/>
          <p:nvPr/>
        </p:nvSpPr>
        <p:spPr>
          <a:xfrm rot="16200000">
            <a:off x="2171700" y="4838700"/>
            <a:ext cx="914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927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82AB-D8CD-44D6-B9B5-7FA8C057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 from DataMall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9D62-8056-4D07-BC4B-1BFF7E341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3"/>
              </a:rPr>
              <a:t>http://www.lihaoyi.com/post/PlanningBusTripswithPythonSingaporesSmartNationAPIs.html#improvements</a:t>
            </a:r>
            <a:endParaRPr lang="en-SG" dirty="0"/>
          </a:p>
          <a:p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42C4E-0B5A-4BD2-AA94-EA3F4D77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3240088"/>
            <a:ext cx="3428757" cy="2886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C13BAD-5F33-4814-ABF4-5CD8A75BB3E1}"/>
              </a:ext>
            </a:extLst>
          </p:cNvPr>
          <p:cNvSpPr/>
          <p:nvPr/>
        </p:nvSpPr>
        <p:spPr>
          <a:xfrm>
            <a:off x="2395506" y="6164717"/>
            <a:ext cx="4352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Li </a:t>
            </a:r>
            <a:r>
              <a:rPr lang="en-US" sz="2800" dirty="0" err="1"/>
              <a:t>Haoyi</a:t>
            </a:r>
            <a:r>
              <a:rPr lang="en-US" sz="2800" dirty="0"/>
              <a:t> - Software Engineer 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2051393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10497</TotalTime>
  <Words>2193</Words>
  <Application>Microsoft Office PowerPoint</Application>
  <PresentationFormat>On-screen Show (4:3)</PresentationFormat>
  <Paragraphs>482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Trebuchet MS</vt:lpstr>
      <vt:lpstr>Wingdings</vt:lpstr>
      <vt:lpstr>Wingdings 3</vt:lpstr>
      <vt:lpstr>Facet</vt:lpstr>
      <vt:lpstr> Web Analytics  (Project Assignment)  Topic: Urban Planning (Singapore) </vt:lpstr>
      <vt:lpstr>Content</vt:lpstr>
      <vt:lpstr>Why is Urban Planning is getting importance during these days ? </vt:lpstr>
      <vt:lpstr>Singapore Population Growth </vt:lpstr>
      <vt:lpstr>Population White Paper (PWP)</vt:lpstr>
      <vt:lpstr>Issues</vt:lpstr>
      <vt:lpstr>One of Initiatives from SG GOV Under “Smart Nation”</vt:lpstr>
      <vt:lpstr>DataMall - MyTransport.SG</vt:lpstr>
      <vt:lpstr>Related Works from DataMall </vt:lpstr>
      <vt:lpstr>Singapore Population Distribution https://www.citypopulation.de/en/singapore/cities/ </vt:lpstr>
      <vt:lpstr>Motivation</vt:lpstr>
      <vt:lpstr>Setting</vt:lpstr>
      <vt:lpstr>Setting</vt:lpstr>
      <vt:lpstr>Setting</vt:lpstr>
      <vt:lpstr>Method  1. Raw Dataset</vt:lpstr>
      <vt:lpstr>Method 1. Raw Dataset</vt:lpstr>
      <vt:lpstr>Raw Dataset for Bus Stops  (Json Format)</vt:lpstr>
      <vt:lpstr>Raw Dataset for Bus Services (Json Format)</vt:lpstr>
      <vt:lpstr>Interesting Facts</vt:lpstr>
      <vt:lpstr>Method  2 . Initializing of Network</vt:lpstr>
      <vt:lpstr>Method  2. Initializing of Network</vt:lpstr>
      <vt:lpstr>Method 2. Initializing of Network</vt:lpstr>
      <vt:lpstr>Method 3. Network Sub-Graph</vt:lpstr>
      <vt:lpstr>Method 3. Network Sub-Graph</vt:lpstr>
      <vt:lpstr>Only Green Nodes (denote as bus stop) within the estate are considered in the Study</vt:lpstr>
      <vt:lpstr>Method 4. Network Graph Establishment</vt:lpstr>
      <vt:lpstr>Method 5. Network Measurements</vt:lpstr>
      <vt:lpstr>Network Graph</vt:lpstr>
      <vt:lpstr>Network Graph</vt:lpstr>
      <vt:lpstr>Network Graph</vt:lpstr>
      <vt:lpstr>Method 5. Network Measurements</vt:lpstr>
      <vt:lpstr>Degree Distribution</vt:lpstr>
      <vt:lpstr>Method 6. Community Detection</vt:lpstr>
      <vt:lpstr>Method 6. Community Detection - Subgraph</vt:lpstr>
      <vt:lpstr>Method 6. Community Detection - Subgraph</vt:lpstr>
      <vt:lpstr>Experiment</vt:lpstr>
      <vt:lpstr>Ang Mo Kio VS Bukit Batok</vt:lpstr>
      <vt:lpstr>Tampines vs Woodlands</vt:lpstr>
      <vt:lpstr>Hougang vs Sengkang</vt:lpstr>
      <vt:lpstr>Hougang vs Sengkang</vt:lpstr>
      <vt:lpstr>Centrality Measure for key player</vt:lpstr>
      <vt:lpstr>Centrality Measure for key player</vt:lpstr>
      <vt:lpstr>Conclusion and Recommendation </vt:lpstr>
      <vt:lpstr>Reference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Workshop</dc:title>
  <dc:creator>Huayu</dc:creator>
  <cp:lastModifiedBy>Samuel Hon</cp:lastModifiedBy>
  <cp:revision>177</cp:revision>
  <dcterms:created xsi:type="dcterms:W3CDTF">2006-08-16T00:00:00Z</dcterms:created>
  <dcterms:modified xsi:type="dcterms:W3CDTF">2020-02-05T11:21:37Z</dcterms:modified>
</cp:coreProperties>
</file>